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9"/>
  </p:notesMasterIdLst>
  <p:sldIdLst>
    <p:sldId id="256" r:id="rId2"/>
    <p:sldId id="257" r:id="rId3"/>
    <p:sldId id="258" r:id="rId4"/>
    <p:sldId id="259" r:id="rId5"/>
    <p:sldId id="260" r:id="rId6"/>
    <p:sldId id="261" r:id="rId7"/>
    <p:sldId id="272" r:id="rId8"/>
    <p:sldId id="262" r:id="rId9"/>
    <p:sldId id="263" r:id="rId10"/>
    <p:sldId id="264" r:id="rId11"/>
    <p:sldId id="267" r:id="rId12"/>
    <p:sldId id="265" r:id="rId13"/>
    <p:sldId id="266" r:id="rId14"/>
    <p:sldId id="268" r:id="rId15"/>
    <p:sldId id="269" r:id="rId16"/>
    <p:sldId id="270" r:id="rId17"/>
    <p:sldId id="271" r:id="rId18"/>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p:scale>
          <a:sx n="66" d="100"/>
          <a:sy n="66" d="100"/>
        </p:scale>
        <p:origin x="627" y="2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3565525" cy="733425"/>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4660900" y="0"/>
            <a:ext cx="3567113" cy="733425"/>
          </a:xfrm>
          <a:prstGeom prst="rect">
            <a:avLst/>
          </a:prstGeom>
        </p:spPr>
        <p:txBody>
          <a:bodyPr vert="horz" lIns="91440" tIns="45720" rIns="91440" bIns="45720" rtlCol="0"/>
          <a:lstStyle>
            <a:lvl1pPr algn="r">
              <a:defRPr sz="1200"/>
            </a:lvl1pPr>
          </a:lstStyle>
          <a:p>
            <a:fld id="{30031E4B-2084-3047-B055-9BA84975C028}" type="datetimeFigureOut">
              <a:rPr lang="es-ES" smtClean="0"/>
              <a:t>05/06/2024</a:t>
            </a:fld>
            <a:endParaRPr lang="es-ES"/>
          </a:p>
        </p:txBody>
      </p:sp>
      <p:sp>
        <p:nvSpPr>
          <p:cNvPr id="4" name="Marcador de imagen de diapositiva 3"/>
          <p:cNvSpPr>
            <a:spLocks noGrp="1" noRot="1" noChangeAspect="1"/>
          </p:cNvSpPr>
          <p:nvPr>
            <p:ph type="sldImg" idx="2"/>
          </p:nvPr>
        </p:nvSpPr>
        <p:spPr>
          <a:xfrm>
            <a:off x="-273050" y="1828800"/>
            <a:ext cx="8775700" cy="4937125"/>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822325" y="7040563"/>
            <a:ext cx="6584950" cy="5761037"/>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13896975"/>
            <a:ext cx="3565525" cy="733425"/>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4660900" y="13896975"/>
            <a:ext cx="3567113" cy="733425"/>
          </a:xfrm>
          <a:prstGeom prst="rect">
            <a:avLst/>
          </a:prstGeom>
        </p:spPr>
        <p:txBody>
          <a:bodyPr vert="horz" lIns="91440" tIns="45720" rIns="91440" bIns="45720" rtlCol="0" anchor="b"/>
          <a:lstStyle>
            <a:lvl1pPr algn="r">
              <a:defRPr sz="1200"/>
            </a:lvl1pPr>
          </a:lstStyle>
          <a:p>
            <a:fld id="{BE2C8F55-908A-E943-97B5-76884E2FF1F3}" type="slidenum">
              <a:rPr lang="es-ES" smtClean="0"/>
              <a:t>‹Nº›</a:t>
            </a:fld>
            <a:endParaRPr lang="es-ES"/>
          </a:p>
        </p:txBody>
      </p:sp>
    </p:spTree>
    <p:extLst>
      <p:ext uri="{BB962C8B-B14F-4D97-AF65-F5344CB8AC3E}">
        <p14:creationId xmlns:p14="http://schemas.microsoft.com/office/powerpoint/2010/main" val="30450756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hyperlink" Target="https://gamma.app/" TargetMode="Externa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7620" y="0"/>
            <a:ext cx="14630400" cy="8229600"/>
          </a:xfrm>
          <a:prstGeom prst="rect">
            <a:avLst/>
          </a:prstGeom>
          <a:solidFill>
            <a:srgbClr val="FFFDFA"/>
          </a:solidFill>
          <a:ln/>
        </p:spPr>
        <p:txBody>
          <a:bodyPr/>
          <a:lstStyle/>
          <a:p>
            <a:endParaRPr lang="es-ES"/>
          </a:p>
        </p:txBody>
      </p:sp>
      <p:pic>
        <p:nvPicPr>
          <p:cNvPr id="4" name="Image 1" descr="preencoded.png"/>
          <p:cNvPicPr>
            <a:picLocks noChangeAspect="1"/>
          </p:cNvPicPr>
          <p:nvPr/>
        </p:nvPicPr>
        <p:blipFill>
          <a:blip r:embed="rId4"/>
          <a:stretch>
            <a:fillRect/>
          </a:stretch>
        </p:blipFill>
        <p:spPr>
          <a:xfrm>
            <a:off x="-7620" y="0"/>
            <a:ext cx="5486400" cy="8229600"/>
          </a:xfrm>
          <a:prstGeom prst="rect">
            <a:avLst/>
          </a:prstGeom>
        </p:spPr>
      </p:pic>
      <p:sp>
        <p:nvSpPr>
          <p:cNvPr id="5" name="Text 1"/>
          <p:cNvSpPr/>
          <p:nvPr/>
        </p:nvSpPr>
        <p:spPr>
          <a:xfrm>
            <a:off x="6158973" y="192467"/>
            <a:ext cx="8463807" cy="4430967"/>
          </a:xfrm>
          <a:prstGeom prst="rect">
            <a:avLst/>
          </a:prstGeom>
          <a:noFill/>
          <a:ln/>
        </p:spPr>
        <p:txBody>
          <a:bodyPr wrap="square" rtlCol="0" anchor="t"/>
          <a:lstStyle/>
          <a:p>
            <a:pPr marL="0" indent="0">
              <a:lnSpc>
                <a:spcPts val="6808"/>
              </a:lnSpc>
              <a:buNone/>
            </a:pPr>
            <a:r>
              <a:rPr lang="en-US" sz="5400" dirty="0">
                <a:solidFill>
                  <a:srgbClr val="5C4E3D"/>
                </a:solidFill>
                <a:latin typeface="Libre Baskerville" pitchFamily="34" charset="0"/>
                <a:ea typeface="Libre Baskerville" pitchFamily="34" charset="-122"/>
                <a:cs typeface="Libre Baskerville" pitchFamily="34" charset="-120"/>
              </a:rPr>
              <a:t>Desarrollo de </a:t>
            </a:r>
            <a:r>
              <a:rPr lang="es-ES" sz="5400" dirty="0">
                <a:solidFill>
                  <a:srgbClr val="5C4E3D"/>
                </a:solidFill>
                <a:latin typeface="Libre Baskerville" pitchFamily="34" charset="0"/>
                <a:ea typeface="Libre Baskerville" pitchFamily="34" charset="-122"/>
                <a:cs typeface="Libre Baskerville" pitchFamily="34" charset="-120"/>
              </a:rPr>
              <a:t>un</a:t>
            </a:r>
            <a:r>
              <a:rPr lang="en-US" sz="5400" dirty="0">
                <a:solidFill>
                  <a:srgbClr val="5C4E3D"/>
                </a:solidFill>
                <a:latin typeface="Libre Baskerville" pitchFamily="34" charset="0"/>
                <a:ea typeface="Libre Baskerville" pitchFamily="34" charset="-122"/>
                <a:cs typeface="Libre Baskerville" pitchFamily="34" charset="-120"/>
              </a:rPr>
              <a:t> Sistema RAG </a:t>
            </a:r>
            <a:r>
              <a:rPr lang="es-ES" sz="5400" dirty="0">
                <a:solidFill>
                  <a:srgbClr val="5C4E3D"/>
                </a:solidFill>
                <a:latin typeface="Libre Baskerville" pitchFamily="34" charset="0"/>
                <a:ea typeface="Libre Baskerville" pitchFamily="34" charset="-122"/>
                <a:cs typeface="Libre Baskerville" pitchFamily="34" charset="-120"/>
              </a:rPr>
              <a:t>complejo</a:t>
            </a:r>
            <a:r>
              <a:rPr lang="en-US" sz="5400" dirty="0">
                <a:solidFill>
                  <a:srgbClr val="5C4E3D"/>
                </a:solidFill>
                <a:latin typeface="Libre Baskerville" pitchFamily="34" charset="0"/>
                <a:ea typeface="Libre Baskerville" pitchFamily="34" charset="-122"/>
                <a:cs typeface="Libre Baskerville" pitchFamily="34" charset="-120"/>
              </a:rPr>
              <a:t> para Consultorio de Datos de Salud y Médicos</a:t>
            </a:r>
            <a:endParaRPr lang="en-US" sz="5400" dirty="0"/>
          </a:p>
        </p:txBody>
      </p:sp>
      <p:sp>
        <p:nvSpPr>
          <p:cNvPr id="6" name="Text 2"/>
          <p:cNvSpPr/>
          <p:nvPr/>
        </p:nvSpPr>
        <p:spPr>
          <a:xfrm>
            <a:off x="6238161" y="4743688"/>
            <a:ext cx="7640479" cy="1924526"/>
          </a:xfrm>
          <a:prstGeom prst="rect">
            <a:avLst/>
          </a:prstGeom>
          <a:noFill/>
          <a:ln/>
        </p:spPr>
        <p:txBody>
          <a:bodyPr wrap="square" rtlCol="0" anchor="t"/>
          <a:lstStyle/>
          <a:p>
            <a:pPr marL="0" indent="0">
              <a:lnSpc>
                <a:spcPts val="2526"/>
              </a:lnSpc>
              <a:buNone/>
            </a:pPr>
            <a:r>
              <a:rPr lang="en-US" sz="1579" dirty="0">
                <a:solidFill>
                  <a:srgbClr val="454240"/>
                </a:solidFill>
                <a:latin typeface="DM Sans" pitchFamily="34" charset="0"/>
                <a:ea typeface="DM Sans" pitchFamily="34" charset="-122"/>
                <a:cs typeface="DM Sans" pitchFamily="34" charset="-120"/>
              </a:rPr>
              <a:t>En este proyecto de Máster Universitario en Bioinformática de la Universidad Internacional de La Rioja, se busca desarrollar un algoritmo predictivo para la personalización de estilos de vida basado en datos genómicos y biométricos. El objetivo es generar recomendaciones personalizadas de estilo de vida considerando la predisposición genética, la respuesta al ejercicio y la dieta de cada individuo.</a:t>
            </a:r>
            <a:endParaRPr lang="en-US" sz="1579" dirty="0"/>
          </a:p>
        </p:txBody>
      </p:sp>
      <p:sp>
        <p:nvSpPr>
          <p:cNvPr id="7" name="Shape 3"/>
          <p:cNvSpPr/>
          <p:nvPr/>
        </p:nvSpPr>
        <p:spPr>
          <a:xfrm>
            <a:off x="6238161" y="6908721"/>
            <a:ext cx="320754" cy="320754"/>
          </a:xfrm>
          <a:prstGeom prst="roundRect">
            <a:avLst>
              <a:gd name="adj" fmla="val 28504978"/>
            </a:avLst>
          </a:prstGeom>
          <a:noFill/>
          <a:ln w="7620">
            <a:solidFill>
              <a:srgbClr val="FFFFFF"/>
            </a:solidFill>
            <a:prstDash val="solid"/>
          </a:ln>
        </p:spPr>
        <p:txBody>
          <a:bodyPr/>
          <a:lstStyle/>
          <a:p>
            <a:endParaRPr lang="es-ES"/>
          </a:p>
        </p:txBody>
      </p:sp>
      <p:sp>
        <p:nvSpPr>
          <p:cNvPr id="9" name="Text 4"/>
          <p:cNvSpPr/>
          <p:nvPr/>
        </p:nvSpPr>
        <p:spPr>
          <a:xfrm>
            <a:off x="6659047" y="6893719"/>
            <a:ext cx="6621524" cy="350877"/>
          </a:xfrm>
          <a:prstGeom prst="rect">
            <a:avLst/>
          </a:prstGeom>
          <a:noFill/>
          <a:ln/>
        </p:spPr>
        <p:txBody>
          <a:bodyPr wrap="none" rtlCol="0" anchor="t"/>
          <a:lstStyle/>
          <a:p>
            <a:pPr marL="0" indent="0" algn="l">
              <a:lnSpc>
                <a:spcPts val="2763"/>
              </a:lnSpc>
              <a:buNone/>
            </a:pPr>
            <a:r>
              <a:rPr lang="en-US" sz="1973" b="1" dirty="0">
                <a:solidFill>
                  <a:srgbClr val="454240"/>
                </a:solidFill>
                <a:latin typeface="DM Sans" pitchFamily="34" charset="0"/>
                <a:ea typeface="DM Sans" pitchFamily="34" charset="-122"/>
                <a:cs typeface="DM Sans" pitchFamily="34" charset="-120"/>
              </a:rPr>
              <a:t>by David Fernández Martín /Maximiliano Hernandez S.</a:t>
            </a:r>
            <a:endParaRPr lang="en-US" sz="1973"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txBody>
          <a:bodyPr/>
          <a:lstStyle/>
          <a:p>
            <a:endParaRPr lang="es-ES"/>
          </a:p>
        </p:txBody>
      </p:sp>
      <p:sp>
        <p:nvSpPr>
          <p:cNvPr id="4" name="Text 1"/>
          <p:cNvSpPr/>
          <p:nvPr/>
        </p:nvSpPr>
        <p:spPr>
          <a:xfrm>
            <a:off x="2037993" y="517446"/>
            <a:ext cx="10554414" cy="1388745"/>
          </a:xfrm>
          <a:prstGeom prst="rect">
            <a:avLst/>
          </a:prstGeom>
          <a:noFill/>
          <a:ln/>
        </p:spPr>
        <p:txBody>
          <a:bodyPr wrap="square" rtlCol="0" anchor="t"/>
          <a:lstStyle/>
          <a:p>
            <a:pPr marL="0" indent="0">
              <a:lnSpc>
                <a:spcPts val="5468"/>
              </a:lnSpc>
              <a:buNone/>
            </a:pPr>
            <a:r>
              <a:rPr lang="en-US" sz="4374" dirty="0">
                <a:solidFill>
                  <a:srgbClr val="5C4E3D"/>
                </a:solidFill>
                <a:latin typeface="Libre Baskerville" pitchFamily="34" charset="0"/>
                <a:ea typeface="Libre Baskerville" pitchFamily="34" charset="-122"/>
                <a:cs typeface="Libre Baskerville" pitchFamily="34" charset="-120"/>
              </a:rPr>
              <a:t>Creación del Agente y Ejecutor (custom_agent.py)</a:t>
            </a:r>
            <a:endParaRPr lang="en-US" sz="4374" dirty="0"/>
          </a:p>
        </p:txBody>
      </p:sp>
      <p:pic>
        <p:nvPicPr>
          <p:cNvPr id="5" name="Image 1" descr="preencoded.png"/>
          <p:cNvPicPr>
            <a:picLocks noChangeAspect="1"/>
          </p:cNvPicPr>
          <p:nvPr/>
        </p:nvPicPr>
        <p:blipFill>
          <a:blip r:embed="rId4"/>
          <a:stretch>
            <a:fillRect/>
          </a:stretch>
        </p:blipFill>
        <p:spPr>
          <a:xfrm>
            <a:off x="2037993" y="2539960"/>
            <a:ext cx="5110520" cy="3158490"/>
          </a:xfrm>
          <a:prstGeom prst="rect">
            <a:avLst/>
          </a:prstGeom>
        </p:spPr>
      </p:pic>
      <p:sp>
        <p:nvSpPr>
          <p:cNvPr id="6" name="Text 2"/>
          <p:cNvSpPr/>
          <p:nvPr/>
        </p:nvSpPr>
        <p:spPr>
          <a:xfrm>
            <a:off x="2037993" y="5976104"/>
            <a:ext cx="3960495" cy="347186"/>
          </a:xfrm>
          <a:prstGeom prst="rect">
            <a:avLst/>
          </a:prstGeom>
          <a:noFill/>
          <a:ln/>
        </p:spPr>
        <p:txBody>
          <a:bodyPr wrap="none" rtlCol="0" anchor="t"/>
          <a:lstStyle/>
          <a:p>
            <a:pPr marL="0" indent="0" algn="l">
              <a:lnSpc>
                <a:spcPts val="2734"/>
              </a:lnSpc>
              <a:buNone/>
            </a:pPr>
            <a:r>
              <a:rPr lang="en-US" sz="2187" dirty="0">
                <a:solidFill>
                  <a:srgbClr val="454240"/>
                </a:solidFill>
                <a:latin typeface="Libre Baskerville" pitchFamily="34" charset="0"/>
                <a:ea typeface="Libre Baskerville" pitchFamily="34" charset="-122"/>
                <a:cs typeface="Libre Baskerville" pitchFamily="34" charset="-120"/>
              </a:rPr>
              <a:t>create_custom_tools_agent</a:t>
            </a:r>
            <a:endParaRPr lang="en-US" sz="2187" dirty="0"/>
          </a:p>
        </p:txBody>
      </p:sp>
      <p:sp>
        <p:nvSpPr>
          <p:cNvPr id="7" name="Text 3"/>
          <p:cNvSpPr/>
          <p:nvPr/>
        </p:nvSpPr>
        <p:spPr>
          <a:xfrm>
            <a:off x="2037993" y="6456521"/>
            <a:ext cx="5110520" cy="1066205"/>
          </a:xfrm>
          <a:prstGeom prst="rect">
            <a:avLst/>
          </a:prstGeom>
          <a:noFill/>
          <a:ln/>
        </p:spPr>
        <p:txBody>
          <a:bodyPr wrap="square" rtlCol="0" anchor="t"/>
          <a:lstStyle/>
          <a:p>
            <a:pPr marL="0" indent="0" algn="l">
              <a:lnSpc>
                <a:spcPts val="2799"/>
              </a:lnSpc>
              <a:buNone/>
            </a:pPr>
            <a:r>
              <a:rPr lang="en-US" sz="1750" dirty="0">
                <a:solidFill>
                  <a:srgbClr val="454240"/>
                </a:solidFill>
                <a:latin typeface="DM Sans" pitchFamily="34" charset="0"/>
                <a:ea typeface="DM Sans" pitchFamily="34" charset="-122"/>
                <a:cs typeface="DM Sans" pitchFamily="34" charset="-120"/>
              </a:rPr>
              <a:t>Se define la función para configurar el agente personalizado, integrando el modelo de lenguaje con herramientas externas.</a:t>
            </a:r>
            <a:endParaRPr lang="en-US" sz="1750" dirty="0"/>
          </a:p>
        </p:txBody>
      </p:sp>
      <p:pic>
        <p:nvPicPr>
          <p:cNvPr id="8" name="Image 2" descr="preencoded.png"/>
          <p:cNvPicPr>
            <a:picLocks noChangeAspect="1"/>
          </p:cNvPicPr>
          <p:nvPr/>
        </p:nvPicPr>
        <p:blipFill>
          <a:blip r:embed="rId5"/>
          <a:stretch>
            <a:fillRect/>
          </a:stretch>
        </p:blipFill>
        <p:spPr>
          <a:xfrm>
            <a:off x="7481768" y="2539960"/>
            <a:ext cx="5110639" cy="3158609"/>
          </a:xfrm>
          <a:prstGeom prst="rect">
            <a:avLst/>
          </a:prstGeom>
        </p:spPr>
      </p:pic>
      <p:sp>
        <p:nvSpPr>
          <p:cNvPr id="9" name="Text 4"/>
          <p:cNvSpPr/>
          <p:nvPr/>
        </p:nvSpPr>
        <p:spPr>
          <a:xfrm>
            <a:off x="7481768" y="5976223"/>
            <a:ext cx="3447098" cy="347186"/>
          </a:xfrm>
          <a:prstGeom prst="rect">
            <a:avLst/>
          </a:prstGeom>
          <a:noFill/>
          <a:ln/>
        </p:spPr>
        <p:txBody>
          <a:bodyPr wrap="none" rtlCol="0" anchor="t"/>
          <a:lstStyle/>
          <a:p>
            <a:pPr marL="0" indent="0" algn="l">
              <a:lnSpc>
                <a:spcPts val="2734"/>
              </a:lnSpc>
              <a:buNone/>
            </a:pPr>
            <a:r>
              <a:rPr lang="en-US" sz="2187" dirty="0">
                <a:solidFill>
                  <a:srgbClr val="454240"/>
                </a:solidFill>
                <a:latin typeface="Libre Baskerville" pitchFamily="34" charset="0"/>
                <a:ea typeface="Libre Baskerville" pitchFamily="34" charset="-122"/>
                <a:cs typeface="Libre Baskerville" pitchFamily="34" charset="-120"/>
              </a:rPr>
              <a:t>Preparación de prompts</a:t>
            </a:r>
            <a:endParaRPr lang="en-US" sz="2187" dirty="0"/>
          </a:p>
        </p:txBody>
      </p:sp>
      <p:sp>
        <p:nvSpPr>
          <p:cNvPr id="10" name="Text 5"/>
          <p:cNvSpPr/>
          <p:nvPr/>
        </p:nvSpPr>
        <p:spPr>
          <a:xfrm>
            <a:off x="7481768" y="6456640"/>
            <a:ext cx="5110639" cy="710803"/>
          </a:xfrm>
          <a:prstGeom prst="rect">
            <a:avLst/>
          </a:prstGeom>
          <a:noFill/>
          <a:ln/>
        </p:spPr>
        <p:txBody>
          <a:bodyPr wrap="square" rtlCol="0" anchor="t"/>
          <a:lstStyle/>
          <a:p>
            <a:pPr marL="0" indent="0" algn="l">
              <a:lnSpc>
                <a:spcPts val="2799"/>
              </a:lnSpc>
              <a:buNone/>
            </a:pPr>
            <a:r>
              <a:rPr lang="en-US" sz="1750" dirty="0">
                <a:solidFill>
                  <a:srgbClr val="454240"/>
                </a:solidFill>
                <a:latin typeface="DM Sans" pitchFamily="34" charset="0"/>
                <a:ea typeface="DM Sans" pitchFamily="34" charset="-122"/>
                <a:cs typeface="DM Sans" pitchFamily="34" charset="-120"/>
              </a:rPr>
              <a:t>Se preparan los prompts y se configura el ejecutor para el agente personalizado.</a:t>
            </a:r>
            <a:endParaRPr lang="en-US" sz="17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txBody>
          <a:bodyPr/>
          <a:lstStyle/>
          <a:p>
            <a:endParaRPr lang="es-ES"/>
          </a:p>
        </p:txBody>
      </p:sp>
      <p:pic>
        <p:nvPicPr>
          <p:cNvPr id="4" name="Image 1" descr="preencoded.png"/>
          <p:cNvPicPr>
            <a:picLocks noChangeAspect="1"/>
          </p:cNvPicPr>
          <p:nvPr/>
        </p:nvPicPr>
        <p:blipFill>
          <a:blip r:embed="rId4"/>
          <a:stretch>
            <a:fillRect/>
          </a:stretch>
        </p:blipFill>
        <p:spPr>
          <a:xfrm>
            <a:off x="-7620" y="0"/>
            <a:ext cx="3657600" cy="8229600"/>
          </a:xfrm>
          <a:prstGeom prst="rect">
            <a:avLst/>
          </a:prstGeom>
        </p:spPr>
      </p:pic>
      <p:sp>
        <p:nvSpPr>
          <p:cNvPr id="5" name="Text 1"/>
          <p:cNvSpPr/>
          <p:nvPr/>
        </p:nvSpPr>
        <p:spPr>
          <a:xfrm>
            <a:off x="4464606" y="753547"/>
            <a:ext cx="9358789" cy="1344930"/>
          </a:xfrm>
          <a:prstGeom prst="rect">
            <a:avLst/>
          </a:prstGeom>
          <a:noFill/>
          <a:ln/>
        </p:spPr>
        <p:txBody>
          <a:bodyPr wrap="square" rtlCol="0" anchor="t"/>
          <a:lstStyle/>
          <a:p>
            <a:pPr marL="0" indent="0">
              <a:lnSpc>
                <a:spcPts val="5296"/>
              </a:lnSpc>
              <a:buNone/>
            </a:pPr>
            <a:r>
              <a:rPr lang="en-US" sz="4237" dirty="0">
                <a:solidFill>
                  <a:srgbClr val="5C4E3D"/>
                </a:solidFill>
                <a:latin typeface="Libre Baskerville" pitchFamily="34" charset="0"/>
                <a:ea typeface="Libre Baskerville" pitchFamily="34" charset="-122"/>
                <a:cs typeface="Libre Baskerville" pitchFamily="34" charset="-120"/>
              </a:rPr>
              <a:t>Nuevas Funcionalidades Implementadas</a:t>
            </a:r>
            <a:endParaRPr lang="en-US" sz="4237" dirty="0"/>
          </a:p>
        </p:txBody>
      </p:sp>
      <p:sp>
        <p:nvSpPr>
          <p:cNvPr id="6" name="Shape 2"/>
          <p:cNvSpPr/>
          <p:nvPr/>
        </p:nvSpPr>
        <p:spPr>
          <a:xfrm>
            <a:off x="4765953" y="2421255"/>
            <a:ext cx="42982" cy="5054798"/>
          </a:xfrm>
          <a:prstGeom prst="roundRect">
            <a:avLst>
              <a:gd name="adj" fmla="val 225328"/>
            </a:avLst>
          </a:prstGeom>
          <a:solidFill>
            <a:srgbClr val="DDD3BA"/>
          </a:solidFill>
          <a:ln/>
        </p:spPr>
        <p:txBody>
          <a:bodyPr/>
          <a:lstStyle/>
          <a:p>
            <a:endParaRPr lang="es-ES"/>
          </a:p>
        </p:txBody>
      </p:sp>
      <p:sp>
        <p:nvSpPr>
          <p:cNvPr id="7" name="Shape 3"/>
          <p:cNvSpPr/>
          <p:nvPr/>
        </p:nvSpPr>
        <p:spPr>
          <a:xfrm>
            <a:off x="5029498" y="2883872"/>
            <a:ext cx="753189" cy="42982"/>
          </a:xfrm>
          <a:prstGeom prst="roundRect">
            <a:avLst>
              <a:gd name="adj" fmla="val 225328"/>
            </a:avLst>
          </a:prstGeom>
          <a:solidFill>
            <a:srgbClr val="DDD3BA"/>
          </a:solidFill>
          <a:ln/>
        </p:spPr>
        <p:txBody>
          <a:bodyPr/>
          <a:lstStyle/>
          <a:p>
            <a:endParaRPr lang="es-ES"/>
          </a:p>
        </p:txBody>
      </p:sp>
      <p:sp>
        <p:nvSpPr>
          <p:cNvPr id="8" name="Shape 4"/>
          <p:cNvSpPr/>
          <p:nvPr/>
        </p:nvSpPr>
        <p:spPr>
          <a:xfrm>
            <a:off x="4545270" y="2663309"/>
            <a:ext cx="484227" cy="484227"/>
          </a:xfrm>
          <a:prstGeom prst="roundRect">
            <a:avLst>
              <a:gd name="adj" fmla="val 20001"/>
            </a:avLst>
          </a:prstGeom>
          <a:solidFill>
            <a:srgbClr val="F7EDD4"/>
          </a:solidFill>
          <a:ln w="7620">
            <a:solidFill>
              <a:srgbClr val="DDD3BA"/>
            </a:solidFill>
            <a:prstDash val="solid"/>
          </a:ln>
        </p:spPr>
        <p:txBody>
          <a:bodyPr/>
          <a:lstStyle/>
          <a:p>
            <a:endParaRPr lang="es-ES"/>
          </a:p>
        </p:txBody>
      </p:sp>
      <p:sp>
        <p:nvSpPr>
          <p:cNvPr id="9" name="Text 5"/>
          <p:cNvSpPr/>
          <p:nvPr/>
        </p:nvSpPr>
        <p:spPr>
          <a:xfrm>
            <a:off x="4715292" y="2703671"/>
            <a:ext cx="144066" cy="403384"/>
          </a:xfrm>
          <a:prstGeom prst="rect">
            <a:avLst/>
          </a:prstGeom>
          <a:noFill/>
          <a:ln/>
        </p:spPr>
        <p:txBody>
          <a:bodyPr wrap="none" rtlCol="0" anchor="t"/>
          <a:lstStyle/>
          <a:p>
            <a:pPr marL="0" indent="0" algn="ctr">
              <a:lnSpc>
                <a:spcPts val="3178"/>
              </a:lnSpc>
              <a:buNone/>
            </a:pPr>
            <a:r>
              <a:rPr lang="en-US" sz="2542" dirty="0">
                <a:solidFill>
                  <a:srgbClr val="454240"/>
                </a:solidFill>
                <a:latin typeface="Libre Baskerville" pitchFamily="34" charset="0"/>
                <a:ea typeface="Libre Baskerville" pitchFamily="34" charset="-122"/>
                <a:cs typeface="Libre Baskerville" pitchFamily="34" charset="-120"/>
              </a:rPr>
              <a:t>1</a:t>
            </a:r>
            <a:endParaRPr lang="en-US" sz="2542" dirty="0"/>
          </a:p>
        </p:txBody>
      </p:sp>
      <p:sp>
        <p:nvSpPr>
          <p:cNvPr id="10" name="Text 6"/>
          <p:cNvSpPr/>
          <p:nvPr/>
        </p:nvSpPr>
        <p:spPr>
          <a:xfrm>
            <a:off x="5971103" y="2636401"/>
            <a:ext cx="4549021" cy="336352"/>
          </a:xfrm>
          <a:prstGeom prst="rect">
            <a:avLst/>
          </a:prstGeom>
          <a:noFill/>
          <a:ln/>
        </p:spPr>
        <p:txBody>
          <a:bodyPr wrap="none" rtlCol="0" anchor="t"/>
          <a:lstStyle/>
          <a:p>
            <a:pPr marL="0" indent="0" algn="l">
              <a:lnSpc>
                <a:spcPts val="2648"/>
              </a:lnSpc>
              <a:buNone/>
            </a:pPr>
            <a:r>
              <a:rPr lang="en-US" sz="2118" dirty="0">
                <a:solidFill>
                  <a:srgbClr val="454240"/>
                </a:solidFill>
                <a:latin typeface="Libre Baskerville" pitchFamily="34" charset="0"/>
                <a:ea typeface="Libre Baskerville" pitchFamily="34" charset="-122"/>
                <a:cs typeface="Libre Baskerville" pitchFamily="34" charset="-120"/>
              </a:rPr>
              <a:t>Web Scraping con BeautifulSoup</a:t>
            </a:r>
            <a:endParaRPr lang="en-US" sz="2118" dirty="0"/>
          </a:p>
        </p:txBody>
      </p:sp>
      <p:sp>
        <p:nvSpPr>
          <p:cNvPr id="11" name="Text 7"/>
          <p:cNvSpPr/>
          <p:nvPr/>
        </p:nvSpPr>
        <p:spPr>
          <a:xfrm>
            <a:off x="5971103" y="3101816"/>
            <a:ext cx="7852291" cy="645795"/>
          </a:xfrm>
          <a:prstGeom prst="rect">
            <a:avLst/>
          </a:prstGeom>
          <a:noFill/>
          <a:ln/>
        </p:spPr>
        <p:txBody>
          <a:bodyPr wrap="square" rtlCol="0" anchor="t"/>
          <a:lstStyle/>
          <a:p>
            <a:pPr marL="0" indent="0" algn="l">
              <a:lnSpc>
                <a:spcPts val="2542"/>
              </a:lnSpc>
              <a:buNone/>
            </a:pPr>
            <a:r>
              <a:rPr lang="en-US" sz="1695" dirty="0">
                <a:solidFill>
                  <a:srgbClr val="454240"/>
                </a:solidFill>
                <a:latin typeface="DM Sans" pitchFamily="34" charset="0"/>
                <a:ea typeface="DM Sans" pitchFamily="34" charset="-122"/>
                <a:cs typeface="DM Sans" pitchFamily="34" charset="-120"/>
              </a:rPr>
              <a:t>Se añade la capacidad de hacer scraping en sitios web especializados como la Clínica Mayo para obtener información adicional sobre enfermedades.</a:t>
            </a:r>
            <a:endParaRPr lang="en-US" sz="1695" dirty="0"/>
          </a:p>
        </p:txBody>
      </p:sp>
      <p:sp>
        <p:nvSpPr>
          <p:cNvPr id="12" name="Shape 8"/>
          <p:cNvSpPr/>
          <p:nvPr/>
        </p:nvSpPr>
        <p:spPr>
          <a:xfrm>
            <a:off x="5029498" y="4640520"/>
            <a:ext cx="753189" cy="42982"/>
          </a:xfrm>
          <a:prstGeom prst="roundRect">
            <a:avLst>
              <a:gd name="adj" fmla="val 225328"/>
            </a:avLst>
          </a:prstGeom>
          <a:solidFill>
            <a:srgbClr val="DDD3BA"/>
          </a:solidFill>
          <a:ln/>
        </p:spPr>
        <p:txBody>
          <a:bodyPr/>
          <a:lstStyle/>
          <a:p>
            <a:endParaRPr lang="es-ES"/>
          </a:p>
        </p:txBody>
      </p:sp>
      <p:sp>
        <p:nvSpPr>
          <p:cNvPr id="13" name="Shape 9"/>
          <p:cNvSpPr/>
          <p:nvPr/>
        </p:nvSpPr>
        <p:spPr>
          <a:xfrm>
            <a:off x="4545270" y="4419957"/>
            <a:ext cx="484227" cy="484227"/>
          </a:xfrm>
          <a:prstGeom prst="roundRect">
            <a:avLst>
              <a:gd name="adj" fmla="val 20001"/>
            </a:avLst>
          </a:prstGeom>
          <a:solidFill>
            <a:srgbClr val="F7EDD4"/>
          </a:solidFill>
          <a:ln w="7620">
            <a:solidFill>
              <a:srgbClr val="DDD3BA"/>
            </a:solidFill>
            <a:prstDash val="solid"/>
          </a:ln>
        </p:spPr>
        <p:txBody>
          <a:bodyPr/>
          <a:lstStyle/>
          <a:p>
            <a:endParaRPr lang="es-ES"/>
          </a:p>
        </p:txBody>
      </p:sp>
      <p:sp>
        <p:nvSpPr>
          <p:cNvPr id="14" name="Text 10"/>
          <p:cNvSpPr/>
          <p:nvPr/>
        </p:nvSpPr>
        <p:spPr>
          <a:xfrm>
            <a:off x="4687907" y="4460319"/>
            <a:ext cx="198834" cy="403384"/>
          </a:xfrm>
          <a:prstGeom prst="rect">
            <a:avLst/>
          </a:prstGeom>
          <a:noFill/>
          <a:ln/>
        </p:spPr>
        <p:txBody>
          <a:bodyPr wrap="none" rtlCol="0" anchor="t"/>
          <a:lstStyle/>
          <a:p>
            <a:pPr marL="0" indent="0" algn="ctr">
              <a:lnSpc>
                <a:spcPts val="3178"/>
              </a:lnSpc>
              <a:buNone/>
            </a:pPr>
            <a:r>
              <a:rPr lang="en-US" sz="2542" dirty="0">
                <a:solidFill>
                  <a:srgbClr val="454240"/>
                </a:solidFill>
                <a:latin typeface="Libre Baskerville" pitchFamily="34" charset="0"/>
                <a:ea typeface="Libre Baskerville" pitchFamily="34" charset="-122"/>
                <a:cs typeface="Libre Baskerville" pitchFamily="34" charset="-120"/>
              </a:rPr>
              <a:t>2</a:t>
            </a:r>
            <a:endParaRPr lang="en-US" sz="2542" dirty="0"/>
          </a:p>
        </p:txBody>
      </p:sp>
      <p:sp>
        <p:nvSpPr>
          <p:cNvPr id="15" name="Text 11"/>
          <p:cNvSpPr/>
          <p:nvPr/>
        </p:nvSpPr>
        <p:spPr>
          <a:xfrm>
            <a:off x="5971103" y="4393049"/>
            <a:ext cx="2690217" cy="336352"/>
          </a:xfrm>
          <a:prstGeom prst="rect">
            <a:avLst/>
          </a:prstGeom>
          <a:noFill/>
          <a:ln/>
        </p:spPr>
        <p:txBody>
          <a:bodyPr wrap="none" rtlCol="0" anchor="t"/>
          <a:lstStyle/>
          <a:p>
            <a:pPr marL="0" indent="0" algn="l">
              <a:lnSpc>
                <a:spcPts val="2648"/>
              </a:lnSpc>
              <a:buNone/>
            </a:pPr>
            <a:r>
              <a:rPr lang="en-US" sz="2118" dirty="0">
                <a:solidFill>
                  <a:srgbClr val="454240"/>
                </a:solidFill>
                <a:latin typeface="Libre Baskerville" pitchFamily="34" charset="0"/>
                <a:ea typeface="Libre Baskerville" pitchFamily="34" charset="-122"/>
                <a:cs typeface="Libre Baskerville" pitchFamily="34" charset="-120"/>
              </a:rPr>
              <a:t>API de ClinVar</a:t>
            </a:r>
            <a:endParaRPr lang="en-US" sz="2118" dirty="0"/>
          </a:p>
        </p:txBody>
      </p:sp>
      <p:sp>
        <p:nvSpPr>
          <p:cNvPr id="16" name="Text 12"/>
          <p:cNvSpPr/>
          <p:nvPr/>
        </p:nvSpPr>
        <p:spPr>
          <a:xfrm>
            <a:off x="5971103" y="4858464"/>
            <a:ext cx="7852291" cy="645795"/>
          </a:xfrm>
          <a:prstGeom prst="rect">
            <a:avLst/>
          </a:prstGeom>
          <a:noFill/>
          <a:ln/>
        </p:spPr>
        <p:txBody>
          <a:bodyPr wrap="square" rtlCol="0" anchor="t"/>
          <a:lstStyle/>
          <a:p>
            <a:pPr marL="0" indent="0" algn="l">
              <a:lnSpc>
                <a:spcPts val="2542"/>
              </a:lnSpc>
              <a:buNone/>
            </a:pPr>
            <a:r>
              <a:rPr lang="en-US" sz="1695" dirty="0">
                <a:solidFill>
                  <a:srgbClr val="454240"/>
                </a:solidFill>
                <a:latin typeface="DM Sans" pitchFamily="34" charset="0"/>
                <a:ea typeface="DM Sans" pitchFamily="34" charset="-122"/>
                <a:cs typeface="DM Sans" pitchFamily="34" charset="-120"/>
              </a:rPr>
              <a:t>Se integra la API de ClinVar para obtener información genética específica sobre enfermedades.</a:t>
            </a:r>
            <a:endParaRPr lang="en-US" sz="1695" dirty="0"/>
          </a:p>
        </p:txBody>
      </p:sp>
      <p:sp>
        <p:nvSpPr>
          <p:cNvPr id="17" name="Shape 13"/>
          <p:cNvSpPr/>
          <p:nvPr/>
        </p:nvSpPr>
        <p:spPr>
          <a:xfrm>
            <a:off x="5029498" y="6397169"/>
            <a:ext cx="753189" cy="42982"/>
          </a:xfrm>
          <a:prstGeom prst="roundRect">
            <a:avLst>
              <a:gd name="adj" fmla="val 225328"/>
            </a:avLst>
          </a:prstGeom>
          <a:solidFill>
            <a:srgbClr val="DDD3BA"/>
          </a:solidFill>
          <a:ln/>
        </p:spPr>
        <p:txBody>
          <a:bodyPr/>
          <a:lstStyle/>
          <a:p>
            <a:endParaRPr lang="es-ES"/>
          </a:p>
        </p:txBody>
      </p:sp>
      <p:sp>
        <p:nvSpPr>
          <p:cNvPr id="18" name="Shape 14"/>
          <p:cNvSpPr/>
          <p:nvPr/>
        </p:nvSpPr>
        <p:spPr>
          <a:xfrm>
            <a:off x="4545270" y="6176605"/>
            <a:ext cx="484227" cy="484227"/>
          </a:xfrm>
          <a:prstGeom prst="roundRect">
            <a:avLst>
              <a:gd name="adj" fmla="val 20001"/>
            </a:avLst>
          </a:prstGeom>
          <a:solidFill>
            <a:srgbClr val="F7EDD4"/>
          </a:solidFill>
          <a:ln w="7620">
            <a:solidFill>
              <a:srgbClr val="DDD3BA"/>
            </a:solidFill>
            <a:prstDash val="solid"/>
          </a:ln>
        </p:spPr>
        <p:txBody>
          <a:bodyPr/>
          <a:lstStyle/>
          <a:p>
            <a:endParaRPr lang="es-ES"/>
          </a:p>
        </p:txBody>
      </p:sp>
      <p:sp>
        <p:nvSpPr>
          <p:cNvPr id="19" name="Text 15"/>
          <p:cNvSpPr/>
          <p:nvPr/>
        </p:nvSpPr>
        <p:spPr>
          <a:xfrm>
            <a:off x="4687907" y="6216968"/>
            <a:ext cx="198834" cy="403384"/>
          </a:xfrm>
          <a:prstGeom prst="rect">
            <a:avLst/>
          </a:prstGeom>
          <a:noFill/>
          <a:ln/>
        </p:spPr>
        <p:txBody>
          <a:bodyPr wrap="none" rtlCol="0" anchor="t"/>
          <a:lstStyle/>
          <a:p>
            <a:pPr marL="0" indent="0" algn="ctr">
              <a:lnSpc>
                <a:spcPts val="3178"/>
              </a:lnSpc>
              <a:buNone/>
            </a:pPr>
            <a:r>
              <a:rPr lang="en-US" sz="2542" dirty="0">
                <a:solidFill>
                  <a:srgbClr val="454240"/>
                </a:solidFill>
                <a:latin typeface="Libre Baskerville" pitchFamily="34" charset="0"/>
                <a:ea typeface="Libre Baskerville" pitchFamily="34" charset="-122"/>
                <a:cs typeface="Libre Baskerville" pitchFamily="34" charset="-120"/>
              </a:rPr>
              <a:t>3</a:t>
            </a:r>
            <a:endParaRPr lang="en-US" sz="2542" dirty="0"/>
          </a:p>
        </p:txBody>
      </p:sp>
      <p:sp>
        <p:nvSpPr>
          <p:cNvPr id="20" name="Text 16"/>
          <p:cNvSpPr/>
          <p:nvPr/>
        </p:nvSpPr>
        <p:spPr>
          <a:xfrm>
            <a:off x="5971103" y="6149697"/>
            <a:ext cx="3229451" cy="336352"/>
          </a:xfrm>
          <a:prstGeom prst="rect">
            <a:avLst/>
          </a:prstGeom>
          <a:noFill/>
          <a:ln/>
        </p:spPr>
        <p:txBody>
          <a:bodyPr wrap="none" rtlCol="0" anchor="t"/>
          <a:lstStyle/>
          <a:p>
            <a:pPr marL="0" indent="0" algn="l">
              <a:lnSpc>
                <a:spcPts val="2648"/>
              </a:lnSpc>
              <a:buNone/>
            </a:pPr>
            <a:r>
              <a:rPr lang="en-US" sz="2118" dirty="0">
                <a:solidFill>
                  <a:srgbClr val="454240"/>
                </a:solidFill>
                <a:latin typeface="Libre Baskerville" pitchFamily="34" charset="0"/>
                <a:ea typeface="Libre Baskerville" pitchFamily="34" charset="-122"/>
                <a:cs typeface="Libre Baskerville" pitchFamily="34" charset="-120"/>
              </a:rPr>
              <a:t>Traducción Automática</a:t>
            </a:r>
            <a:endParaRPr lang="en-US" sz="2118" dirty="0"/>
          </a:p>
        </p:txBody>
      </p:sp>
      <p:sp>
        <p:nvSpPr>
          <p:cNvPr id="21" name="Text 17"/>
          <p:cNvSpPr/>
          <p:nvPr/>
        </p:nvSpPr>
        <p:spPr>
          <a:xfrm>
            <a:off x="5971103" y="6615113"/>
            <a:ext cx="7852291" cy="645795"/>
          </a:xfrm>
          <a:prstGeom prst="rect">
            <a:avLst/>
          </a:prstGeom>
          <a:noFill/>
          <a:ln/>
        </p:spPr>
        <p:txBody>
          <a:bodyPr wrap="square" rtlCol="0" anchor="t"/>
          <a:lstStyle/>
          <a:p>
            <a:pPr marL="0" indent="0" algn="l">
              <a:lnSpc>
                <a:spcPts val="2542"/>
              </a:lnSpc>
              <a:buNone/>
            </a:pPr>
            <a:r>
              <a:rPr lang="en-US" sz="1695" dirty="0">
                <a:solidFill>
                  <a:srgbClr val="454240"/>
                </a:solidFill>
                <a:latin typeface="DM Sans" pitchFamily="34" charset="0"/>
                <a:ea typeface="DM Sans" pitchFamily="34" charset="-122"/>
                <a:cs typeface="DM Sans" pitchFamily="34" charset="-120"/>
              </a:rPr>
              <a:t>Las consultas se traducen al inglés antes de realizar búsquedas y se devuelven las respuestas traducidas al idioma original del usuario.</a:t>
            </a:r>
            <a:endParaRPr lang="en-US" sz="1695" dirty="0"/>
          </a:p>
        </p:txBody>
      </p:sp>
      <p:pic>
        <p:nvPicPr>
          <p:cNvPr id="22" name="Image 2" descr="preencoded.png">
            <a:hlinkClick r:id="rId5"/>
          </p:cNvPr>
          <p:cNvPicPr>
            <a:picLocks noChangeAspect="1"/>
          </p:cNvPicPr>
          <p:nvPr/>
        </p:nvPicPr>
        <p:blipFill>
          <a:blip r:embed="rId6"/>
          <a:stretch>
            <a:fillRect/>
          </a:stretch>
        </p:blipFill>
        <p:spPr>
          <a:xfrm>
            <a:off x="12242153" y="7589520"/>
            <a:ext cx="2296807" cy="54864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91440" y="-13860"/>
            <a:ext cx="14630400" cy="8229600"/>
          </a:xfrm>
          <a:prstGeom prst="rect">
            <a:avLst/>
          </a:prstGeom>
          <a:solidFill>
            <a:srgbClr val="FFFDFA"/>
          </a:solidFill>
          <a:ln/>
        </p:spPr>
        <p:txBody>
          <a:bodyPr/>
          <a:lstStyle/>
          <a:p>
            <a:endParaRPr lang="es-ES"/>
          </a:p>
        </p:txBody>
      </p:sp>
      <p:pic>
        <p:nvPicPr>
          <p:cNvPr id="15" name="Image 1" descr="preencoded.png">
            <a:extLst>
              <a:ext uri="{FF2B5EF4-FFF2-40B4-BE49-F238E27FC236}">
                <a16:creationId xmlns:a16="http://schemas.microsoft.com/office/drawing/2014/main" id="{061874B0-4F72-3BD5-3C54-B17CA0185F7C}"/>
              </a:ext>
            </a:extLst>
          </p:cNvPr>
          <p:cNvPicPr>
            <a:picLocks noChangeAspect="1"/>
          </p:cNvPicPr>
          <p:nvPr/>
        </p:nvPicPr>
        <p:blipFill>
          <a:blip r:embed="rId4"/>
          <a:stretch>
            <a:fillRect/>
          </a:stretch>
        </p:blipFill>
        <p:spPr>
          <a:xfrm>
            <a:off x="-117754" y="13860"/>
            <a:ext cx="5486400" cy="8229600"/>
          </a:xfrm>
          <a:prstGeom prst="rect">
            <a:avLst/>
          </a:prstGeom>
        </p:spPr>
      </p:pic>
      <p:sp>
        <p:nvSpPr>
          <p:cNvPr id="4" name="Text 1"/>
          <p:cNvSpPr/>
          <p:nvPr/>
        </p:nvSpPr>
        <p:spPr>
          <a:xfrm>
            <a:off x="5607731" y="674381"/>
            <a:ext cx="6155321" cy="2362655"/>
          </a:xfrm>
          <a:prstGeom prst="rect">
            <a:avLst/>
          </a:prstGeom>
          <a:noFill/>
          <a:ln/>
        </p:spPr>
        <p:txBody>
          <a:bodyPr wrap="square" rtlCol="0" anchor="t"/>
          <a:lstStyle/>
          <a:p>
            <a:pPr marL="0" indent="0">
              <a:lnSpc>
                <a:spcPts val="5468"/>
              </a:lnSpc>
              <a:buNone/>
            </a:pPr>
            <a:r>
              <a:rPr lang="en-US" sz="4374" dirty="0">
                <a:solidFill>
                  <a:srgbClr val="5C4E3D"/>
                </a:solidFill>
                <a:latin typeface="Libre Baskerville" pitchFamily="34" charset="0"/>
                <a:ea typeface="Libre Baskerville" pitchFamily="34" charset="-122"/>
                <a:cs typeface="Libre Baskerville" pitchFamily="34" charset="-120"/>
              </a:rPr>
              <a:t>Interfaz de Usuario con Streamlit (app.py)</a:t>
            </a:r>
            <a:endParaRPr lang="en-US" sz="4374" dirty="0"/>
          </a:p>
        </p:txBody>
      </p:sp>
      <p:sp>
        <p:nvSpPr>
          <p:cNvPr id="5" name="Shape 2"/>
          <p:cNvSpPr/>
          <p:nvPr/>
        </p:nvSpPr>
        <p:spPr>
          <a:xfrm>
            <a:off x="5609771" y="3478182"/>
            <a:ext cx="8705114" cy="3162104"/>
          </a:xfrm>
          <a:prstGeom prst="roundRect">
            <a:avLst>
              <a:gd name="adj" fmla="val 3341"/>
            </a:avLst>
          </a:prstGeom>
          <a:noFill/>
          <a:ln w="7620">
            <a:solidFill>
              <a:srgbClr val="000000">
                <a:alpha val="8000"/>
              </a:srgbClr>
            </a:solidFill>
            <a:prstDash val="solid"/>
          </a:ln>
        </p:spPr>
        <p:txBody>
          <a:bodyPr/>
          <a:lstStyle/>
          <a:p>
            <a:endParaRPr lang="es-ES"/>
          </a:p>
        </p:txBody>
      </p:sp>
      <p:sp>
        <p:nvSpPr>
          <p:cNvPr id="6" name="Shape 3"/>
          <p:cNvSpPr/>
          <p:nvPr/>
        </p:nvSpPr>
        <p:spPr>
          <a:xfrm>
            <a:off x="7315199" y="3542586"/>
            <a:ext cx="5269587" cy="992505"/>
          </a:xfrm>
          <a:prstGeom prst="rect">
            <a:avLst/>
          </a:prstGeom>
          <a:solidFill>
            <a:srgbClr val="FFFFFF">
              <a:alpha val="4000"/>
            </a:srgbClr>
          </a:solidFill>
          <a:ln/>
        </p:spPr>
        <p:txBody>
          <a:bodyPr/>
          <a:lstStyle/>
          <a:p>
            <a:endParaRPr lang="es-ES"/>
          </a:p>
        </p:txBody>
      </p:sp>
      <p:sp>
        <p:nvSpPr>
          <p:cNvPr id="7" name="Text 4"/>
          <p:cNvSpPr/>
          <p:nvPr/>
        </p:nvSpPr>
        <p:spPr>
          <a:xfrm>
            <a:off x="5704761" y="3683437"/>
            <a:ext cx="1384457" cy="355402"/>
          </a:xfrm>
          <a:prstGeom prst="rect">
            <a:avLst/>
          </a:prstGeom>
          <a:noFill/>
          <a:ln/>
        </p:spPr>
        <p:txBody>
          <a:bodyPr wrap="none" rtlCol="0" anchor="t"/>
          <a:lstStyle/>
          <a:p>
            <a:pPr marL="0" indent="0">
              <a:lnSpc>
                <a:spcPts val="2799"/>
              </a:lnSpc>
              <a:buNone/>
            </a:pPr>
            <a:r>
              <a:rPr lang="en-US" sz="1750" dirty="0">
                <a:solidFill>
                  <a:srgbClr val="454240"/>
                </a:solidFill>
                <a:latin typeface="DM Sans" pitchFamily="34" charset="0"/>
                <a:ea typeface="DM Sans" pitchFamily="34" charset="-122"/>
                <a:cs typeface="DM Sans" pitchFamily="34" charset="-120"/>
              </a:rPr>
              <a:t>Configuración de la interfaz</a:t>
            </a:r>
            <a:endParaRPr lang="en-US" sz="1750" dirty="0"/>
          </a:p>
        </p:txBody>
      </p:sp>
      <p:sp>
        <p:nvSpPr>
          <p:cNvPr id="8" name="Text 5"/>
          <p:cNvSpPr/>
          <p:nvPr/>
        </p:nvSpPr>
        <p:spPr>
          <a:xfrm>
            <a:off x="9435295" y="3626655"/>
            <a:ext cx="4821436" cy="710803"/>
          </a:xfrm>
          <a:prstGeom prst="rect">
            <a:avLst/>
          </a:prstGeom>
          <a:noFill/>
          <a:ln/>
        </p:spPr>
        <p:txBody>
          <a:bodyPr wrap="square" rtlCol="0" anchor="t"/>
          <a:lstStyle/>
          <a:p>
            <a:pPr marL="0" indent="0">
              <a:lnSpc>
                <a:spcPts val="2799"/>
              </a:lnSpc>
              <a:buNone/>
            </a:pPr>
            <a:r>
              <a:rPr lang="en-US" sz="1750" dirty="0">
                <a:solidFill>
                  <a:srgbClr val="454240"/>
                </a:solidFill>
                <a:latin typeface="DM Sans" pitchFamily="34" charset="0"/>
                <a:ea typeface="DM Sans" pitchFamily="34" charset="-122"/>
                <a:cs typeface="DM Sans" pitchFamily="34" charset="-120"/>
              </a:rPr>
              <a:t>Se configura la interfaz de usuario utilizando Streamlit.</a:t>
            </a:r>
            <a:endParaRPr lang="en-US" sz="1750" dirty="0"/>
          </a:p>
        </p:txBody>
      </p:sp>
      <p:sp>
        <p:nvSpPr>
          <p:cNvPr id="9" name="Shape 6"/>
          <p:cNvSpPr/>
          <p:nvPr/>
        </p:nvSpPr>
        <p:spPr>
          <a:xfrm>
            <a:off x="9269374" y="4478309"/>
            <a:ext cx="4987357" cy="992505"/>
          </a:xfrm>
          <a:prstGeom prst="rect">
            <a:avLst/>
          </a:prstGeom>
          <a:solidFill>
            <a:srgbClr val="000000">
              <a:alpha val="4000"/>
            </a:srgbClr>
          </a:solidFill>
          <a:ln/>
        </p:spPr>
        <p:txBody>
          <a:bodyPr/>
          <a:lstStyle/>
          <a:p>
            <a:endParaRPr lang="es-ES"/>
          </a:p>
        </p:txBody>
      </p:sp>
      <p:sp>
        <p:nvSpPr>
          <p:cNvPr id="10" name="Text 7"/>
          <p:cNvSpPr/>
          <p:nvPr/>
        </p:nvSpPr>
        <p:spPr>
          <a:xfrm>
            <a:off x="5704761" y="4602899"/>
            <a:ext cx="3995131" cy="355402"/>
          </a:xfrm>
          <a:prstGeom prst="rect">
            <a:avLst/>
          </a:prstGeom>
          <a:noFill/>
          <a:ln/>
        </p:spPr>
        <p:txBody>
          <a:bodyPr wrap="none" rtlCol="0" anchor="t"/>
          <a:lstStyle/>
          <a:p>
            <a:pPr marL="0" indent="0">
              <a:lnSpc>
                <a:spcPts val="2799"/>
              </a:lnSpc>
              <a:buNone/>
            </a:pPr>
            <a:r>
              <a:rPr lang="en-US" sz="1750" dirty="0">
                <a:solidFill>
                  <a:srgbClr val="454240"/>
                </a:solidFill>
                <a:latin typeface="DM Sans" pitchFamily="34" charset="0"/>
                <a:ea typeface="DM Sans" pitchFamily="34" charset="-122"/>
                <a:cs typeface="DM Sans" pitchFamily="34" charset="-120"/>
              </a:rPr>
              <a:t>Entrada de texto</a:t>
            </a:r>
            <a:endParaRPr lang="en-US" sz="1750" dirty="0"/>
          </a:p>
        </p:txBody>
      </p:sp>
      <p:sp>
        <p:nvSpPr>
          <p:cNvPr id="11" name="Text 8"/>
          <p:cNvSpPr/>
          <p:nvPr/>
        </p:nvSpPr>
        <p:spPr>
          <a:xfrm>
            <a:off x="9493449" y="4619159"/>
            <a:ext cx="4821436" cy="710803"/>
          </a:xfrm>
          <a:prstGeom prst="rect">
            <a:avLst/>
          </a:prstGeom>
          <a:noFill/>
          <a:ln/>
        </p:spPr>
        <p:txBody>
          <a:bodyPr wrap="square" rtlCol="0" anchor="t"/>
          <a:lstStyle/>
          <a:p>
            <a:pPr marL="0" indent="0">
              <a:lnSpc>
                <a:spcPts val="2799"/>
              </a:lnSpc>
              <a:buNone/>
            </a:pPr>
            <a:r>
              <a:rPr lang="en-US" sz="1750" dirty="0">
                <a:solidFill>
                  <a:srgbClr val="454240"/>
                </a:solidFill>
                <a:latin typeface="DM Sans" pitchFamily="34" charset="0"/>
                <a:ea typeface="DM Sans" pitchFamily="34" charset="-122"/>
                <a:cs typeface="DM Sans" pitchFamily="34" charset="-120"/>
              </a:rPr>
              <a:t>Se agrega un campo de entrada de texto para que el usuario ingrese preguntas.</a:t>
            </a:r>
            <a:endParaRPr lang="en-US" sz="1750" dirty="0"/>
          </a:p>
        </p:txBody>
      </p:sp>
      <p:sp>
        <p:nvSpPr>
          <p:cNvPr id="12" name="Shape 9"/>
          <p:cNvSpPr/>
          <p:nvPr/>
        </p:nvSpPr>
        <p:spPr>
          <a:xfrm>
            <a:off x="7315199" y="5527596"/>
            <a:ext cx="5269587" cy="992505"/>
          </a:xfrm>
          <a:prstGeom prst="rect">
            <a:avLst/>
          </a:prstGeom>
          <a:solidFill>
            <a:srgbClr val="FFFFFF">
              <a:alpha val="4000"/>
            </a:srgbClr>
          </a:solidFill>
          <a:ln/>
        </p:spPr>
        <p:txBody>
          <a:bodyPr/>
          <a:lstStyle/>
          <a:p>
            <a:endParaRPr lang="es-ES"/>
          </a:p>
        </p:txBody>
      </p:sp>
      <p:sp>
        <p:nvSpPr>
          <p:cNvPr id="13" name="Text 10"/>
          <p:cNvSpPr/>
          <p:nvPr/>
        </p:nvSpPr>
        <p:spPr>
          <a:xfrm>
            <a:off x="5704761" y="5659149"/>
            <a:ext cx="4821436" cy="355402"/>
          </a:xfrm>
          <a:prstGeom prst="rect">
            <a:avLst/>
          </a:prstGeom>
          <a:noFill/>
          <a:ln/>
        </p:spPr>
        <p:txBody>
          <a:bodyPr wrap="none" rtlCol="0" anchor="t"/>
          <a:lstStyle/>
          <a:p>
            <a:pPr marL="0" indent="0">
              <a:lnSpc>
                <a:spcPts val="2799"/>
              </a:lnSpc>
              <a:buNone/>
            </a:pPr>
            <a:r>
              <a:rPr lang="en-US" sz="1750" dirty="0">
                <a:solidFill>
                  <a:srgbClr val="454240"/>
                </a:solidFill>
                <a:latin typeface="DM Sans" pitchFamily="34" charset="0"/>
                <a:ea typeface="DM Sans" pitchFamily="34" charset="-122"/>
                <a:cs typeface="DM Sans" pitchFamily="34" charset="-120"/>
              </a:rPr>
              <a:t>Botón de envío</a:t>
            </a:r>
            <a:endParaRPr lang="en-US" sz="1750" dirty="0"/>
          </a:p>
        </p:txBody>
      </p:sp>
      <p:sp>
        <p:nvSpPr>
          <p:cNvPr id="14" name="Text 11"/>
          <p:cNvSpPr/>
          <p:nvPr/>
        </p:nvSpPr>
        <p:spPr>
          <a:xfrm>
            <a:off x="9493449" y="5725229"/>
            <a:ext cx="4821436" cy="710803"/>
          </a:xfrm>
          <a:prstGeom prst="rect">
            <a:avLst/>
          </a:prstGeom>
          <a:noFill/>
          <a:ln/>
        </p:spPr>
        <p:txBody>
          <a:bodyPr wrap="square" rtlCol="0" anchor="t"/>
          <a:lstStyle/>
          <a:p>
            <a:pPr marL="0" indent="0">
              <a:lnSpc>
                <a:spcPts val="2799"/>
              </a:lnSpc>
              <a:buNone/>
            </a:pPr>
            <a:r>
              <a:rPr lang="en-US" sz="1750" dirty="0">
                <a:solidFill>
                  <a:srgbClr val="454240"/>
                </a:solidFill>
                <a:latin typeface="DM Sans" pitchFamily="34" charset="0"/>
                <a:ea typeface="DM Sans" pitchFamily="34" charset="-122"/>
                <a:cs typeface="DM Sans" pitchFamily="34" charset="-120"/>
              </a:rPr>
              <a:t>Se incluye un botón para que el usuario pueda enviar las preguntas al backend.</a:t>
            </a:r>
            <a:endParaRPr lang="en-US" sz="175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42069" y="0"/>
            <a:ext cx="14630400" cy="8229600"/>
          </a:xfrm>
          <a:prstGeom prst="rect">
            <a:avLst/>
          </a:prstGeom>
          <a:solidFill>
            <a:srgbClr val="FFFDFA"/>
          </a:solidFill>
          <a:ln/>
        </p:spPr>
        <p:txBody>
          <a:bodyPr/>
          <a:lstStyle/>
          <a:p>
            <a:endParaRPr lang="es-ES" sz="1600" dirty="0"/>
          </a:p>
        </p:txBody>
      </p:sp>
      <p:pic>
        <p:nvPicPr>
          <p:cNvPr id="11" name="Image 1" descr="preencoded.png"/>
          <p:cNvPicPr>
            <a:picLocks noChangeAspect="1"/>
          </p:cNvPicPr>
          <p:nvPr/>
        </p:nvPicPr>
        <p:blipFill>
          <a:blip r:embed="rId4"/>
          <a:stretch>
            <a:fillRect/>
          </a:stretch>
        </p:blipFill>
        <p:spPr>
          <a:xfrm>
            <a:off x="7708205" y="50699"/>
            <a:ext cx="6830755" cy="8060350"/>
          </a:xfrm>
          <a:prstGeom prst="rect">
            <a:avLst/>
          </a:prstGeom>
        </p:spPr>
      </p:pic>
      <p:sp>
        <p:nvSpPr>
          <p:cNvPr id="4" name="Text 1"/>
          <p:cNvSpPr/>
          <p:nvPr/>
        </p:nvSpPr>
        <p:spPr>
          <a:xfrm>
            <a:off x="199611" y="378797"/>
            <a:ext cx="6875383" cy="504587"/>
          </a:xfrm>
          <a:prstGeom prst="rect">
            <a:avLst/>
          </a:prstGeom>
          <a:noFill/>
          <a:ln/>
        </p:spPr>
        <p:txBody>
          <a:bodyPr wrap="none" rtlCol="0" anchor="t"/>
          <a:lstStyle/>
          <a:p>
            <a:pPr marL="0" indent="0">
              <a:lnSpc>
                <a:spcPts val="3974"/>
              </a:lnSpc>
              <a:buNone/>
            </a:pPr>
            <a:r>
              <a:rPr lang="es-ES" sz="3179" dirty="0">
                <a:solidFill>
                  <a:srgbClr val="5C4E3D"/>
                </a:solidFill>
                <a:latin typeface="Libre Baskerville" pitchFamily="34" charset="0"/>
                <a:ea typeface="Libre Baskerville" pitchFamily="34" charset="-122"/>
                <a:cs typeface="Libre Baskerville" pitchFamily="34" charset="-120"/>
              </a:rPr>
              <a:t>Diagrama</a:t>
            </a:r>
            <a:r>
              <a:rPr lang="en-US" sz="3179" dirty="0">
                <a:solidFill>
                  <a:srgbClr val="5C4E3D"/>
                </a:solidFill>
                <a:latin typeface="Libre Baskerville" pitchFamily="34" charset="0"/>
                <a:ea typeface="Libre Baskerville" pitchFamily="34" charset="-122"/>
                <a:cs typeface="Libre Baskerville" pitchFamily="34" charset="-120"/>
              </a:rPr>
              <a:t> de </a:t>
            </a:r>
            <a:r>
              <a:rPr lang="es-ES" sz="3179" dirty="0">
                <a:solidFill>
                  <a:srgbClr val="5C4E3D"/>
                </a:solidFill>
                <a:latin typeface="Libre Baskerville" pitchFamily="34" charset="0"/>
                <a:ea typeface="Libre Baskerville" pitchFamily="34" charset="-122"/>
                <a:cs typeface="Libre Baskerville" pitchFamily="34" charset="-120"/>
              </a:rPr>
              <a:t>funcionamiento</a:t>
            </a:r>
            <a:endParaRPr lang="es-ES" sz="3179" dirty="0"/>
          </a:p>
        </p:txBody>
      </p:sp>
      <p:sp>
        <p:nvSpPr>
          <p:cNvPr id="15" name="CuadroTexto 14">
            <a:extLst>
              <a:ext uri="{FF2B5EF4-FFF2-40B4-BE49-F238E27FC236}">
                <a16:creationId xmlns:a16="http://schemas.microsoft.com/office/drawing/2014/main" id="{CBFEC299-9F11-90A6-B2CC-5874F6E6190C}"/>
              </a:ext>
            </a:extLst>
          </p:cNvPr>
          <p:cNvSpPr txBox="1"/>
          <p:nvPr/>
        </p:nvSpPr>
        <p:spPr>
          <a:xfrm>
            <a:off x="196503" y="1262181"/>
            <a:ext cx="7315200" cy="2075248"/>
          </a:xfrm>
          <a:prstGeom prst="rect">
            <a:avLst/>
          </a:prstGeom>
          <a:noFill/>
        </p:spPr>
        <p:txBody>
          <a:bodyPr wrap="square">
            <a:spAutoFit/>
          </a:bodyPr>
          <a:lstStyle/>
          <a:p>
            <a:pPr>
              <a:lnSpc>
                <a:spcPct val="150000"/>
              </a:lnSpc>
            </a:pPr>
            <a:r>
              <a:rPr lang="es-ES" sz="1750" dirty="0">
                <a:latin typeface="DM Sans" pitchFamily="2" charset="0"/>
              </a:rPr>
              <a:t>La interfaz de usuario se configura utilizando </a:t>
            </a:r>
            <a:r>
              <a:rPr lang="es-ES" sz="1750" dirty="0" err="1">
                <a:latin typeface="DM Sans" pitchFamily="2" charset="0"/>
              </a:rPr>
              <a:t>Streamlit</a:t>
            </a:r>
            <a:r>
              <a:rPr lang="es-ES" sz="1750" dirty="0">
                <a:latin typeface="DM Sans" pitchFamily="2" charset="0"/>
              </a:rPr>
              <a:t>, una biblioteca de Python que permite crear aplicaciones web interactivas de manera sencilla. La interfaz incluye un campo de entrada de texto para que el usuario pueda ingresar preguntas, así como un botón de envío para que pueda enviar esas preguntas al </a:t>
            </a:r>
            <a:r>
              <a:rPr lang="es-ES" sz="1750" dirty="0" err="1">
                <a:latin typeface="DM Sans" pitchFamily="2" charset="0"/>
              </a:rPr>
              <a:t>backend</a:t>
            </a:r>
            <a:r>
              <a:rPr lang="es-ES" sz="1750" dirty="0">
                <a:latin typeface="DM Sans" pitchFamily="2" charset="0"/>
              </a:rPr>
              <a:t>.</a:t>
            </a:r>
          </a:p>
        </p:txBody>
      </p:sp>
      <p:pic>
        <p:nvPicPr>
          <p:cNvPr id="16" name="Image 1" descr="preencoded.png">
            <a:extLst>
              <a:ext uri="{FF2B5EF4-FFF2-40B4-BE49-F238E27FC236}">
                <a16:creationId xmlns:a16="http://schemas.microsoft.com/office/drawing/2014/main" id="{336BA8B4-8773-54B9-7BDC-9A8A00AB3F50}"/>
              </a:ext>
            </a:extLst>
          </p:cNvPr>
          <p:cNvPicPr>
            <a:picLocks noChangeAspect="1"/>
          </p:cNvPicPr>
          <p:nvPr/>
        </p:nvPicPr>
        <p:blipFill>
          <a:blip r:embed="rId5"/>
          <a:stretch>
            <a:fillRect/>
          </a:stretch>
        </p:blipFill>
        <p:spPr>
          <a:xfrm>
            <a:off x="587836" y="3839850"/>
            <a:ext cx="6487158" cy="4009303"/>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30791"/>
          </a:xfrm>
          <a:prstGeom prst="rect">
            <a:avLst/>
          </a:prstGeom>
          <a:solidFill>
            <a:srgbClr val="FFFDFA"/>
          </a:solidFill>
          <a:ln/>
        </p:spPr>
        <p:txBody>
          <a:bodyPr/>
          <a:lstStyle/>
          <a:p>
            <a:endParaRPr lang="es-ES"/>
          </a:p>
        </p:txBody>
      </p:sp>
      <p:pic>
        <p:nvPicPr>
          <p:cNvPr id="4" name="Image 1" descr="preencoded.png"/>
          <p:cNvPicPr>
            <a:picLocks noChangeAspect="1"/>
          </p:cNvPicPr>
          <p:nvPr/>
        </p:nvPicPr>
        <p:blipFill>
          <a:blip r:embed="rId4"/>
          <a:stretch>
            <a:fillRect/>
          </a:stretch>
        </p:blipFill>
        <p:spPr>
          <a:xfrm>
            <a:off x="-7620" y="0"/>
            <a:ext cx="3657600" cy="8230791"/>
          </a:xfrm>
          <a:prstGeom prst="rect">
            <a:avLst/>
          </a:prstGeom>
        </p:spPr>
      </p:pic>
      <p:sp>
        <p:nvSpPr>
          <p:cNvPr id="5" name="Text 1"/>
          <p:cNvSpPr/>
          <p:nvPr/>
        </p:nvSpPr>
        <p:spPr>
          <a:xfrm>
            <a:off x="4486156" y="607576"/>
            <a:ext cx="9315688" cy="1381125"/>
          </a:xfrm>
          <a:prstGeom prst="rect">
            <a:avLst/>
          </a:prstGeom>
          <a:noFill/>
          <a:ln/>
        </p:spPr>
        <p:txBody>
          <a:bodyPr wrap="square" rtlCol="0" anchor="t"/>
          <a:lstStyle/>
          <a:p>
            <a:pPr marL="0" indent="0">
              <a:lnSpc>
                <a:spcPts val="5437"/>
              </a:lnSpc>
              <a:buNone/>
            </a:pPr>
            <a:r>
              <a:rPr lang="en-US" sz="4350" dirty="0">
                <a:solidFill>
                  <a:srgbClr val="5C4E3D"/>
                </a:solidFill>
                <a:latin typeface="Libre Baskerville" pitchFamily="34" charset="0"/>
                <a:ea typeface="Libre Baskerville" pitchFamily="34" charset="-122"/>
                <a:cs typeface="Libre Baskerville" pitchFamily="34" charset="-120"/>
              </a:rPr>
              <a:t>Características Clave del Sistema RAG</a:t>
            </a:r>
            <a:endParaRPr lang="en-US" sz="4350" dirty="0"/>
          </a:p>
        </p:txBody>
      </p:sp>
      <p:pic>
        <p:nvPicPr>
          <p:cNvPr id="6" name="Image 2" descr="preencoded.png"/>
          <p:cNvPicPr>
            <a:picLocks noChangeAspect="1"/>
          </p:cNvPicPr>
          <p:nvPr/>
        </p:nvPicPr>
        <p:blipFill>
          <a:blip r:embed="rId5"/>
          <a:stretch>
            <a:fillRect/>
          </a:stretch>
        </p:blipFill>
        <p:spPr>
          <a:xfrm>
            <a:off x="4486156" y="2320052"/>
            <a:ext cx="1104781" cy="1767721"/>
          </a:xfrm>
          <a:prstGeom prst="rect">
            <a:avLst/>
          </a:prstGeom>
        </p:spPr>
      </p:pic>
      <p:sp>
        <p:nvSpPr>
          <p:cNvPr id="7" name="Text 2"/>
          <p:cNvSpPr/>
          <p:nvPr/>
        </p:nvSpPr>
        <p:spPr>
          <a:xfrm>
            <a:off x="5922288" y="2540913"/>
            <a:ext cx="3148251" cy="345281"/>
          </a:xfrm>
          <a:prstGeom prst="rect">
            <a:avLst/>
          </a:prstGeom>
          <a:noFill/>
          <a:ln/>
        </p:spPr>
        <p:txBody>
          <a:bodyPr wrap="none" rtlCol="0" anchor="t"/>
          <a:lstStyle/>
          <a:p>
            <a:pPr marL="0" indent="0" algn="l">
              <a:lnSpc>
                <a:spcPts val="2719"/>
              </a:lnSpc>
              <a:buNone/>
            </a:pPr>
            <a:r>
              <a:rPr lang="en-US" sz="2175" dirty="0">
                <a:solidFill>
                  <a:srgbClr val="454240"/>
                </a:solidFill>
                <a:latin typeface="Libre Baskerville" pitchFamily="34" charset="0"/>
                <a:ea typeface="Libre Baskerville" pitchFamily="34" charset="-122"/>
                <a:cs typeface="Libre Baskerville" pitchFamily="34" charset="-120"/>
              </a:rPr>
              <a:t>Recopilación de Datos</a:t>
            </a:r>
            <a:endParaRPr lang="en-US" sz="2175" dirty="0"/>
          </a:p>
        </p:txBody>
      </p:sp>
      <p:sp>
        <p:nvSpPr>
          <p:cNvPr id="8" name="Text 3"/>
          <p:cNvSpPr/>
          <p:nvPr/>
        </p:nvSpPr>
        <p:spPr>
          <a:xfrm>
            <a:off x="5922288" y="3018711"/>
            <a:ext cx="7879556" cy="662940"/>
          </a:xfrm>
          <a:prstGeom prst="rect">
            <a:avLst/>
          </a:prstGeom>
          <a:noFill/>
          <a:ln/>
        </p:spPr>
        <p:txBody>
          <a:bodyPr wrap="square" rtlCol="0" anchor="t"/>
          <a:lstStyle/>
          <a:p>
            <a:pPr marL="0" indent="0" algn="l">
              <a:lnSpc>
                <a:spcPts val="2610"/>
              </a:lnSpc>
              <a:buNone/>
            </a:pPr>
            <a:r>
              <a:rPr lang="en-US" sz="1740" dirty="0">
                <a:solidFill>
                  <a:srgbClr val="454240"/>
                </a:solidFill>
                <a:latin typeface="DM Sans" pitchFamily="34" charset="0"/>
                <a:ea typeface="DM Sans" pitchFamily="34" charset="-122"/>
                <a:cs typeface="DM Sans" pitchFamily="34" charset="-120"/>
              </a:rPr>
              <a:t>El sistema RAG recopilará datos genómicos y biométricos de los usuarios a través de dispositivos y plataformas integradas.</a:t>
            </a:r>
            <a:endParaRPr lang="en-US" sz="1740" dirty="0"/>
          </a:p>
        </p:txBody>
      </p:sp>
      <p:pic>
        <p:nvPicPr>
          <p:cNvPr id="9" name="Image 3" descr="preencoded.png"/>
          <p:cNvPicPr>
            <a:picLocks noChangeAspect="1"/>
          </p:cNvPicPr>
          <p:nvPr/>
        </p:nvPicPr>
        <p:blipFill>
          <a:blip r:embed="rId6"/>
          <a:stretch>
            <a:fillRect/>
          </a:stretch>
        </p:blipFill>
        <p:spPr>
          <a:xfrm>
            <a:off x="4486156" y="4087773"/>
            <a:ext cx="1104781" cy="1767721"/>
          </a:xfrm>
          <a:prstGeom prst="rect">
            <a:avLst/>
          </a:prstGeom>
        </p:spPr>
      </p:pic>
      <p:sp>
        <p:nvSpPr>
          <p:cNvPr id="10" name="Text 4"/>
          <p:cNvSpPr/>
          <p:nvPr/>
        </p:nvSpPr>
        <p:spPr>
          <a:xfrm>
            <a:off x="5922288" y="4308634"/>
            <a:ext cx="2762131" cy="345281"/>
          </a:xfrm>
          <a:prstGeom prst="rect">
            <a:avLst/>
          </a:prstGeom>
          <a:noFill/>
          <a:ln/>
        </p:spPr>
        <p:txBody>
          <a:bodyPr wrap="none" rtlCol="0" anchor="t"/>
          <a:lstStyle/>
          <a:p>
            <a:pPr marL="0" indent="0" algn="l">
              <a:lnSpc>
                <a:spcPts val="2719"/>
              </a:lnSpc>
              <a:buNone/>
            </a:pPr>
            <a:r>
              <a:rPr lang="en-US" sz="2175" dirty="0">
                <a:solidFill>
                  <a:srgbClr val="454240"/>
                </a:solidFill>
                <a:latin typeface="Libre Baskerville" pitchFamily="34" charset="0"/>
                <a:ea typeface="Libre Baskerville" pitchFamily="34" charset="-122"/>
                <a:cs typeface="Libre Baskerville" pitchFamily="34" charset="-120"/>
              </a:rPr>
              <a:t>Análisis de Datos</a:t>
            </a:r>
            <a:endParaRPr lang="en-US" sz="2175" dirty="0"/>
          </a:p>
        </p:txBody>
      </p:sp>
      <p:sp>
        <p:nvSpPr>
          <p:cNvPr id="11" name="Text 5"/>
          <p:cNvSpPr/>
          <p:nvPr/>
        </p:nvSpPr>
        <p:spPr>
          <a:xfrm>
            <a:off x="5922288" y="4786432"/>
            <a:ext cx="7879556" cy="662940"/>
          </a:xfrm>
          <a:prstGeom prst="rect">
            <a:avLst/>
          </a:prstGeom>
          <a:noFill/>
          <a:ln/>
        </p:spPr>
        <p:txBody>
          <a:bodyPr wrap="square" rtlCol="0" anchor="t"/>
          <a:lstStyle/>
          <a:p>
            <a:pPr marL="0" indent="0" algn="l">
              <a:lnSpc>
                <a:spcPts val="2610"/>
              </a:lnSpc>
              <a:buNone/>
            </a:pPr>
            <a:r>
              <a:rPr lang="en-US" sz="1740" dirty="0">
                <a:solidFill>
                  <a:srgbClr val="454240"/>
                </a:solidFill>
                <a:latin typeface="DM Sans" pitchFamily="34" charset="0"/>
                <a:ea typeface="DM Sans" pitchFamily="34" charset="-122"/>
                <a:cs typeface="DM Sans" pitchFamily="34" charset="-120"/>
              </a:rPr>
              <a:t>Los datos recopilados serán analizados utilizando técnicas de inteligencia artificial y aprendizaje automático para identificar patrones y correlaciones.</a:t>
            </a:r>
            <a:endParaRPr lang="en-US" sz="1740" dirty="0"/>
          </a:p>
        </p:txBody>
      </p:sp>
      <p:pic>
        <p:nvPicPr>
          <p:cNvPr id="12" name="Image 4" descr="preencoded.png"/>
          <p:cNvPicPr>
            <a:picLocks noChangeAspect="1"/>
          </p:cNvPicPr>
          <p:nvPr/>
        </p:nvPicPr>
        <p:blipFill>
          <a:blip r:embed="rId7"/>
          <a:stretch>
            <a:fillRect/>
          </a:stretch>
        </p:blipFill>
        <p:spPr>
          <a:xfrm>
            <a:off x="4486156" y="5855494"/>
            <a:ext cx="1104781" cy="1767721"/>
          </a:xfrm>
          <a:prstGeom prst="rect">
            <a:avLst/>
          </a:prstGeom>
        </p:spPr>
      </p:pic>
      <p:sp>
        <p:nvSpPr>
          <p:cNvPr id="13" name="Text 6"/>
          <p:cNvSpPr/>
          <p:nvPr/>
        </p:nvSpPr>
        <p:spPr>
          <a:xfrm>
            <a:off x="5922288" y="6076355"/>
            <a:ext cx="4730591" cy="345281"/>
          </a:xfrm>
          <a:prstGeom prst="rect">
            <a:avLst/>
          </a:prstGeom>
          <a:noFill/>
          <a:ln/>
        </p:spPr>
        <p:txBody>
          <a:bodyPr wrap="none" rtlCol="0" anchor="t"/>
          <a:lstStyle/>
          <a:p>
            <a:pPr marL="0" indent="0" algn="l">
              <a:lnSpc>
                <a:spcPts val="2719"/>
              </a:lnSpc>
              <a:buNone/>
            </a:pPr>
            <a:r>
              <a:rPr lang="en-US" sz="2175" dirty="0">
                <a:solidFill>
                  <a:srgbClr val="454240"/>
                </a:solidFill>
                <a:latin typeface="Libre Baskerville" pitchFamily="34" charset="0"/>
                <a:ea typeface="Libre Baskerville" pitchFamily="34" charset="-122"/>
                <a:cs typeface="Libre Baskerville" pitchFamily="34" charset="-120"/>
              </a:rPr>
              <a:t>Generación de Recomendaciones</a:t>
            </a:r>
            <a:endParaRPr lang="en-US" sz="2175" dirty="0"/>
          </a:p>
        </p:txBody>
      </p:sp>
      <p:sp>
        <p:nvSpPr>
          <p:cNvPr id="14" name="Text 7"/>
          <p:cNvSpPr/>
          <p:nvPr/>
        </p:nvSpPr>
        <p:spPr>
          <a:xfrm>
            <a:off x="5922288" y="6554153"/>
            <a:ext cx="7879556" cy="662940"/>
          </a:xfrm>
          <a:prstGeom prst="rect">
            <a:avLst/>
          </a:prstGeom>
          <a:noFill/>
          <a:ln/>
        </p:spPr>
        <p:txBody>
          <a:bodyPr wrap="square" rtlCol="0" anchor="t"/>
          <a:lstStyle/>
          <a:p>
            <a:pPr marL="0" indent="0" algn="l">
              <a:lnSpc>
                <a:spcPts val="2610"/>
              </a:lnSpc>
              <a:buNone/>
            </a:pPr>
            <a:r>
              <a:rPr lang="en-US" sz="1740" dirty="0">
                <a:solidFill>
                  <a:srgbClr val="454240"/>
                </a:solidFill>
                <a:latin typeface="DM Sans" pitchFamily="34" charset="0"/>
                <a:ea typeface="DM Sans" pitchFamily="34" charset="-122"/>
                <a:cs typeface="DM Sans" pitchFamily="34" charset="-120"/>
              </a:rPr>
              <a:t>El algoritmo predictivo del sistema utilizará los resultados del análisis de datos para generar recomendaciones personalizadas de estilo de vida.</a:t>
            </a:r>
            <a:endParaRPr lang="en-US" sz="174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txBody>
          <a:bodyPr/>
          <a:lstStyle/>
          <a:p>
            <a:endParaRPr lang="es-ES"/>
          </a:p>
        </p:txBody>
      </p:sp>
      <p:sp>
        <p:nvSpPr>
          <p:cNvPr id="4" name="Text 1"/>
          <p:cNvSpPr/>
          <p:nvPr/>
        </p:nvSpPr>
        <p:spPr>
          <a:xfrm>
            <a:off x="2037993" y="994648"/>
            <a:ext cx="7888724" cy="694373"/>
          </a:xfrm>
          <a:prstGeom prst="rect">
            <a:avLst/>
          </a:prstGeom>
          <a:noFill/>
          <a:ln/>
        </p:spPr>
        <p:txBody>
          <a:bodyPr wrap="none" rtlCol="0" anchor="t"/>
          <a:lstStyle/>
          <a:p>
            <a:pPr marL="0" indent="0">
              <a:lnSpc>
                <a:spcPts val="5468"/>
              </a:lnSpc>
              <a:buNone/>
            </a:pPr>
            <a:r>
              <a:rPr lang="en-US" sz="4374" dirty="0">
                <a:solidFill>
                  <a:srgbClr val="5C4E3D"/>
                </a:solidFill>
                <a:latin typeface="Libre Baskerville" pitchFamily="34" charset="0"/>
                <a:ea typeface="Libre Baskerville" pitchFamily="34" charset="-122"/>
                <a:cs typeface="Libre Baskerville" pitchFamily="34" charset="-120"/>
              </a:rPr>
              <a:t>Beneficios del Sistema RAG</a:t>
            </a:r>
            <a:endParaRPr lang="en-US" sz="4374" dirty="0"/>
          </a:p>
        </p:txBody>
      </p:sp>
      <p:sp>
        <p:nvSpPr>
          <p:cNvPr id="5" name="Shape 2"/>
          <p:cNvSpPr/>
          <p:nvPr/>
        </p:nvSpPr>
        <p:spPr>
          <a:xfrm>
            <a:off x="2037993" y="2133362"/>
            <a:ext cx="5166122" cy="2606278"/>
          </a:xfrm>
          <a:prstGeom prst="roundRect">
            <a:avLst>
              <a:gd name="adj" fmla="val 3836"/>
            </a:avLst>
          </a:prstGeom>
          <a:solidFill>
            <a:srgbClr val="F7EDD4"/>
          </a:solidFill>
          <a:ln w="7620">
            <a:solidFill>
              <a:srgbClr val="DDD3BA"/>
            </a:solidFill>
            <a:prstDash val="solid"/>
          </a:ln>
        </p:spPr>
        <p:txBody>
          <a:bodyPr/>
          <a:lstStyle/>
          <a:p>
            <a:endParaRPr lang="es-ES"/>
          </a:p>
        </p:txBody>
      </p:sp>
      <p:sp>
        <p:nvSpPr>
          <p:cNvPr id="6" name="Text 3"/>
          <p:cNvSpPr/>
          <p:nvPr/>
        </p:nvSpPr>
        <p:spPr>
          <a:xfrm>
            <a:off x="2267783" y="2363153"/>
            <a:ext cx="2777490" cy="347186"/>
          </a:xfrm>
          <a:prstGeom prst="rect">
            <a:avLst/>
          </a:prstGeom>
          <a:noFill/>
          <a:ln/>
        </p:spPr>
        <p:txBody>
          <a:bodyPr wrap="none" rtlCol="0" anchor="t"/>
          <a:lstStyle/>
          <a:p>
            <a:pPr marL="0" indent="0">
              <a:lnSpc>
                <a:spcPts val="2734"/>
              </a:lnSpc>
              <a:buNone/>
            </a:pPr>
            <a:r>
              <a:rPr lang="en-US" sz="2187" dirty="0">
                <a:solidFill>
                  <a:srgbClr val="454240"/>
                </a:solidFill>
                <a:latin typeface="Libre Baskerville" pitchFamily="34" charset="0"/>
                <a:ea typeface="Libre Baskerville" pitchFamily="34" charset="-122"/>
                <a:cs typeface="Libre Baskerville" pitchFamily="34" charset="-120"/>
              </a:rPr>
              <a:t>Mejora de la Salud</a:t>
            </a:r>
            <a:endParaRPr lang="en-US" sz="2187" dirty="0"/>
          </a:p>
        </p:txBody>
      </p:sp>
      <p:sp>
        <p:nvSpPr>
          <p:cNvPr id="7" name="Text 4"/>
          <p:cNvSpPr/>
          <p:nvPr/>
        </p:nvSpPr>
        <p:spPr>
          <a:xfrm>
            <a:off x="2267783" y="2843570"/>
            <a:ext cx="4706541" cy="1666280"/>
          </a:xfrm>
          <a:prstGeom prst="rect">
            <a:avLst/>
          </a:prstGeom>
          <a:noFill/>
          <a:ln/>
        </p:spPr>
        <p:txBody>
          <a:bodyPr wrap="square" rtlCol="0" anchor="t"/>
          <a:lstStyle/>
          <a:p>
            <a:pPr marL="0" indent="0">
              <a:lnSpc>
                <a:spcPts val="2624"/>
              </a:lnSpc>
              <a:buNone/>
            </a:pPr>
            <a:r>
              <a:rPr lang="en-US" sz="1750" dirty="0">
                <a:solidFill>
                  <a:srgbClr val="454240"/>
                </a:solidFill>
                <a:latin typeface="DM Sans" pitchFamily="34" charset="0"/>
                <a:ea typeface="DM Sans" pitchFamily="34" charset="-122"/>
                <a:cs typeface="DM Sans" pitchFamily="34" charset="-120"/>
              </a:rPr>
              <a:t>Las recomendaciones personalizadas del sistema RAG ayudarán a los usuarios a adoptar estilos de vida más saludables, lo que se traducirá en una mejor salud y bienestar general.</a:t>
            </a:r>
            <a:endParaRPr lang="en-US" sz="1750" dirty="0"/>
          </a:p>
        </p:txBody>
      </p:sp>
      <p:sp>
        <p:nvSpPr>
          <p:cNvPr id="8" name="Shape 5"/>
          <p:cNvSpPr/>
          <p:nvPr/>
        </p:nvSpPr>
        <p:spPr>
          <a:xfrm>
            <a:off x="7426285" y="2133362"/>
            <a:ext cx="5166122" cy="2606278"/>
          </a:xfrm>
          <a:prstGeom prst="roundRect">
            <a:avLst>
              <a:gd name="adj" fmla="val 3836"/>
            </a:avLst>
          </a:prstGeom>
          <a:solidFill>
            <a:srgbClr val="F7EDD4"/>
          </a:solidFill>
          <a:ln w="7620">
            <a:solidFill>
              <a:srgbClr val="DDD3BA"/>
            </a:solidFill>
            <a:prstDash val="solid"/>
          </a:ln>
        </p:spPr>
        <p:txBody>
          <a:bodyPr/>
          <a:lstStyle/>
          <a:p>
            <a:endParaRPr lang="es-ES"/>
          </a:p>
        </p:txBody>
      </p:sp>
      <p:sp>
        <p:nvSpPr>
          <p:cNvPr id="9" name="Text 6"/>
          <p:cNvSpPr/>
          <p:nvPr/>
        </p:nvSpPr>
        <p:spPr>
          <a:xfrm>
            <a:off x="7656076" y="2363153"/>
            <a:ext cx="4178141" cy="347186"/>
          </a:xfrm>
          <a:prstGeom prst="rect">
            <a:avLst/>
          </a:prstGeom>
          <a:noFill/>
          <a:ln/>
        </p:spPr>
        <p:txBody>
          <a:bodyPr wrap="none" rtlCol="0" anchor="t"/>
          <a:lstStyle/>
          <a:p>
            <a:pPr marL="0" indent="0">
              <a:lnSpc>
                <a:spcPts val="2734"/>
              </a:lnSpc>
              <a:buNone/>
            </a:pPr>
            <a:r>
              <a:rPr lang="en-US" sz="2187" dirty="0">
                <a:solidFill>
                  <a:srgbClr val="454240"/>
                </a:solidFill>
                <a:latin typeface="Libre Baskerville" pitchFamily="34" charset="0"/>
                <a:ea typeface="Libre Baskerville" pitchFamily="34" charset="-122"/>
                <a:cs typeface="Libre Baskerville" pitchFamily="34" charset="-120"/>
              </a:rPr>
              <a:t>Prevención de Enfermedades</a:t>
            </a:r>
            <a:endParaRPr lang="en-US" sz="2187" dirty="0"/>
          </a:p>
        </p:txBody>
      </p:sp>
      <p:sp>
        <p:nvSpPr>
          <p:cNvPr id="10" name="Text 7"/>
          <p:cNvSpPr/>
          <p:nvPr/>
        </p:nvSpPr>
        <p:spPr>
          <a:xfrm>
            <a:off x="7656076" y="2843570"/>
            <a:ext cx="4706541" cy="1333024"/>
          </a:xfrm>
          <a:prstGeom prst="rect">
            <a:avLst/>
          </a:prstGeom>
          <a:noFill/>
          <a:ln/>
        </p:spPr>
        <p:txBody>
          <a:bodyPr wrap="square" rtlCol="0" anchor="t"/>
          <a:lstStyle/>
          <a:p>
            <a:pPr marL="0" indent="0">
              <a:lnSpc>
                <a:spcPts val="2624"/>
              </a:lnSpc>
              <a:buNone/>
            </a:pPr>
            <a:r>
              <a:rPr lang="en-US" sz="1750" dirty="0">
                <a:solidFill>
                  <a:srgbClr val="454240"/>
                </a:solidFill>
                <a:latin typeface="DM Sans" pitchFamily="34" charset="0"/>
                <a:ea typeface="DM Sans" pitchFamily="34" charset="-122"/>
                <a:cs typeface="DM Sans" pitchFamily="34" charset="-120"/>
              </a:rPr>
              <a:t>Al tener en cuenta la predisposición genética, el sistema podrá recomendar estrategias preventivas para reducir el riesgo de desarrollar ciertas enfermedades.</a:t>
            </a:r>
            <a:endParaRPr lang="en-US" sz="1750" dirty="0"/>
          </a:p>
        </p:txBody>
      </p:sp>
      <p:sp>
        <p:nvSpPr>
          <p:cNvPr id="11" name="Shape 8"/>
          <p:cNvSpPr/>
          <p:nvPr/>
        </p:nvSpPr>
        <p:spPr>
          <a:xfrm>
            <a:off x="2037993" y="4961811"/>
            <a:ext cx="5166122" cy="2273022"/>
          </a:xfrm>
          <a:prstGeom prst="roundRect">
            <a:avLst>
              <a:gd name="adj" fmla="val 4399"/>
            </a:avLst>
          </a:prstGeom>
          <a:solidFill>
            <a:srgbClr val="F7EDD4"/>
          </a:solidFill>
          <a:ln w="7620">
            <a:solidFill>
              <a:srgbClr val="DDD3BA"/>
            </a:solidFill>
            <a:prstDash val="solid"/>
          </a:ln>
        </p:spPr>
        <p:txBody>
          <a:bodyPr/>
          <a:lstStyle/>
          <a:p>
            <a:endParaRPr lang="es-ES"/>
          </a:p>
        </p:txBody>
      </p:sp>
      <p:sp>
        <p:nvSpPr>
          <p:cNvPr id="12" name="Text 9"/>
          <p:cNvSpPr/>
          <p:nvPr/>
        </p:nvSpPr>
        <p:spPr>
          <a:xfrm>
            <a:off x="2267783" y="5191601"/>
            <a:ext cx="4232077" cy="347186"/>
          </a:xfrm>
          <a:prstGeom prst="rect">
            <a:avLst/>
          </a:prstGeom>
          <a:noFill/>
          <a:ln/>
        </p:spPr>
        <p:txBody>
          <a:bodyPr wrap="none" rtlCol="0" anchor="t"/>
          <a:lstStyle/>
          <a:p>
            <a:pPr marL="0" indent="0">
              <a:lnSpc>
                <a:spcPts val="2734"/>
              </a:lnSpc>
              <a:buNone/>
            </a:pPr>
            <a:r>
              <a:rPr lang="en-US" sz="2187" dirty="0">
                <a:solidFill>
                  <a:srgbClr val="454240"/>
                </a:solidFill>
                <a:latin typeface="Libre Baskerville" pitchFamily="34" charset="0"/>
                <a:ea typeface="Libre Baskerville" pitchFamily="34" charset="-122"/>
                <a:cs typeface="Libre Baskerville" pitchFamily="34" charset="-120"/>
              </a:rPr>
              <a:t>Empoderamiento del Usuario</a:t>
            </a:r>
            <a:endParaRPr lang="en-US" sz="2187" dirty="0"/>
          </a:p>
        </p:txBody>
      </p:sp>
      <p:sp>
        <p:nvSpPr>
          <p:cNvPr id="13" name="Text 10"/>
          <p:cNvSpPr/>
          <p:nvPr/>
        </p:nvSpPr>
        <p:spPr>
          <a:xfrm>
            <a:off x="2267783" y="5672018"/>
            <a:ext cx="4706541" cy="1333024"/>
          </a:xfrm>
          <a:prstGeom prst="rect">
            <a:avLst/>
          </a:prstGeom>
          <a:noFill/>
          <a:ln/>
        </p:spPr>
        <p:txBody>
          <a:bodyPr wrap="square" rtlCol="0" anchor="t"/>
          <a:lstStyle/>
          <a:p>
            <a:pPr marL="0" indent="0">
              <a:lnSpc>
                <a:spcPts val="2624"/>
              </a:lnSpc>
              <a:buNone/>
            </a:pPr>
            <a:r>
              <a:rPr lang="en-US" sz="1750" dirty="0">
                <a:solidFill>
                  <a:srgbClr val="454240"/>
                </a:solidFill>
                <a:latin typeface="DM Sans" pitchFamily="34" charset="0"/>
                <a:ea typeface="DM Sans" pitchFamily="34" charset="-122"/>
                <a:cs typeface="DM Sans" pitchFamily="34" charset="-120"/>
              </a:rPr>
              <a:t>Los usuarios tendrán un mayor control y conocimiento sobre su salud, lo que les permitirá tomar decisiones más informadas y participar activamente en su bienestar.</a:t>
            </a:r>
            <a:endParaRPr lang="en-US" sz="1750" dirty="0"/>
          </a:p>
        </p:txBody>
      </p:sp>
      <p:sp>
        <p:nvSpPr>
          <p:cNvPr id="14" name="Shape 11"/>
          <p:cNvSpPr/>
          <p:nvPr/>
        </p:nvSpPr>
        <p:spPr>
          <a:xfrm>
            <a:off x="7426285" y="4961811"/>
            <a:ext cx="5166122" cy="2273022"/>
          </a:xfrm>
          <a:prstGeom prst="roundRect">
            <a:avLst>
              <a:gd name="adj" fmla="val 4399"/>
            </a:avLst>
          </a:prstGeom>
          <a:solidFill>
            <a:srgbClr val="F7EDD4"/>
          </a:solidFill>
          <a:ln w="7620">
            <a:solidFill>
              <a:srgbClr val="DDD3BA"/>
            </a:solidFill>
            <a:prstDash val="solid"/>
          </a:ln>
        </p:spPr>
        <p:txBody>
          <a:bodyPr/>
          <a:lstStyle/>
          <a:p>
            <a:endParaRPr lang="es-ES"/>
          </a:p>
        </p:txBody>
      </p:sp>
      <p:sp>
        <p:nvSpPr>
          <p:cNvPr id="15" name="Text 12"/>
          <p:cNvSpPr/>
          <p:nvPr/>
        </p:nvSpPr>
        <p:spPr>
          <a:xfrm>
            <a:off x="7656076" y="5191601"/>
            <a:ext cx="4625221" cy="347186"/>
          </a:xfrm>
          <a:prstGeom prst="rect">
            <a:avLst/>
          </a:prstGeom>
          <a:noFill/>
          <a:ln/>
        </p:spPr>
        <p:txBody>
          <a:bodyPr wrap="none" rtlCol="0" anchor="t"/>
          <a:lstStyle/>
          <a:p>
            <a:pPr marL="0" indent="0">
              <a:lnSpc>
                <a:spcPts val="2734"/>
              </a:lnSpc>
              <a:buNone/>
            </a:pPr>
            <a:r>
              <a:rPr lang="en-US" sz="2187" dirty="0">
                <a:solidFill>
                  <a:srgbClr val="454240"/>
                </a:solidFill>
                <a:latin typeface="Libre Baskerville" pitchFamily="34" charset="0"/>
                <a:ea typeface="Libre Baskerville" pitchFamily="34" charset="-122"/>
                <a:cs typeface="Libre Baskerville" pitchFamily="34" charset="-120"/>
              </a:rPr>
              <a:t>Eficiencia en la Atención Médica</a:t>
            </a:r>
            <a:endParaRPr lang="en-US" sz="2187" dirty="0"/>
          </a:p>
        </p:txBody>
      </p:sp>
      <p:sp>
        <p:nvSpPr>
          <p:cNvPr id="16" name="Text 13"/>
          <p:cNvSpPr/>
          <p:nvPr/>
        </p:nvSpPr>
        <p:spPr>
          <a:xfrm>
            <a:off x="7656076" y="5672018"/>
            <a:ext cx="4706541" cy="1333024"/>
          </a:xfrm>
          <a:prstGeom prst="rect">
            <a:avLst/>
          </a:prstGeom>
          <a:noFill/>
          <a:ln/>
        </p:spPr>
        <p:txBody>
          <a:bodyPr wrap="square" rtlCol="0" anchor="t"/>
          <a:lstStyle/>
          <a:p>
            <a:pPr marL="0" indent="0">
              <a:lnSpc>
                <a:spcPts val="2624"/>
              </a:lnSpc>
              <a:buNone/>
            </a:pPr>
            <a:r>
              <a:rPr lang="en-US" sz="1750" dirty="0">
                <a:solidFill>
                  <a:srgbClr val="454240"/>
                </a:solidFill>
                <a:latin typeface="DM Sans" pitchFamily="34" charset="0"/>
                <a:ea typeface="DM Sans" pitchFamily="34" charset="-122"/>
                <a:cs typeface="DM Sans" pitchFamily="34" charset="-120"/>
              </a:rPr>
              <a:t>El sistema RAG puede ayudar a los profesionales de la salud a brindar atención más personalizada y efectiva, optimizando los recursos y reduciendo los costos.</a:t>
            </a:r>
            <a:endParaRPr lang="en-US" sz="175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txBody>
          <a:bodyPr/>
          <a:lstStyle/>
          <a:p>
            <a:endParaRPr lang="es-ES"/>
          </a:p>
        </p:txBody>
      </p:sp>
      <p:pic>
        <p:nvPicPr>
          <p:cNvPr id="4" name="Image 1" descr="preencoded.png"/>
          <p:cNvPicPr>
            <a:picLocks noChangeAspect="1"/>
          </p:cNvPicPr>
          <p:nvPr/>
        </p:nvPicPr>
        <p:blipFill>
          <a:blip r:embed="rId4"/>
          <a:stretch>
            <a:fillRect/>
          </a:stretch>
        </p:blipFill>
        <p:spPr>
          <a:xfrm>
            <a:off x="0" y="0"/>
            <a:ext cx="14630400" cy="8229600"/>
          </a:xfrm>
          <a:prstGeom prst="rect">
            <a:avLst/>
          </a:prstGeom>
        </p:spPr>
      </p:pic>
      <p:sp>
        <p:nvSpPr>
          <p:cNvPr id="5" name="Shape 1"/>
          <p:cNvSpPr/>
          <p:nvPr/>
        </p:nvSpPr>
        <p:spPr>
          <a:xfrm>
            <a:off x="0" y="0"/>
            <a:ext cx="14630400" cy="8229600"/>
          </a:xfrm>
          <a:prstGeom prst="rect">
            <a:avLst/>
          </a:prstGeom>
          <a:solidFill>
            <a:srgbClr val="FFFDFA">
              <a:alpha val="85000"/>
            </a:srgbClr>
          </a:solidFill>
          <a:ln/>
        </p:spPr>
        <p:txBody>
          <a:bodyPr/>
          <a:lstStyle/>
          <a:p>
            <a:endParaRPr lang="es-ES"/>
          </a:p>
        </p:txBody>
      </p:sp>
      <p:sp>
        <p:nvSpPr>
          <p:cNvPr id="6" name="Text 2"/>
          <p:cNvSpPr/>
          <p:nvPr/>
        </p:nvSpPr>
        <p:spPr>
          <a:xfrm>
            <a:off x="2208252" y="592455"/>
            <a:ext cx="6642378" cy="671870"/>
          </a:xfrm>
          <a:prstGeom prst="rect">
            <a:avLst/>
          </a:prstGeom>
          <a:noFill/>
          <a:ln/>
        </p:spPr>
        <p:txBody>
          <a:bodyPr wrap="none" rtlCol="0" anchor="t"/>
          <a:lstStyle/>
          <a:p>
            <a:pPr marL="0" indent="0">
              <a:lnSpc>
                <a:spcPts val="5291"/>
              </a:lnSpc>
              <a:buNone/>
            </a:pPr>
            <a:r>
              <a:rPr lang="en-US" sz="4233" dirty="0">
                <a:solidFill>
                  <a:srgbClr val="5C4E3D"/>
                </a:solidFill>
                <a:latin typeface="Libre Baskerville" pitchFamily="34" charset="0"/>
                <a:ea typeface="Libre Baskerville" pitchFamily="34" charset="-122"/>
                <a:cs typeface="Libre Baskerville" pitchFamily="34" charset="-120"/>
              </a:rPr>
              <a:t>Futuro del Sistema RAG</a:t>
            </a:r>
            <a:endParaRPr lang="en-US" sz="4233" dirty="0"/>
          </a:p>
        </p:txBody>
      </p:sp>
      <p:sp>
        <p:nvSpPr>
          <p:cNvPr id="7" name="Shape 3"/>
          <p:cNvSpPr/>
          <p:nvPr/>
        </p:nvSpPr>
        <p:spPr>
          <a:xfrm>
            <a:off x="7293769" y="1586865"/>
            <a:ext cx="42982" cy="6050280"/>
          </a:xfrm>
          <a:prstGeom prst="roundRect">
            <a:avLst>
              <a:gd name="adj" fmla="val 225128"/>
            </a:avLst>
          </a:prstGeom>
          <a:solidFill>
            <a:srgbClr val="DDD3BA"/>
          </a:solidFill>
          <a:ln/>
        </p:spPr>
        <p:txBody>
          <a:bodyPr/>
          <a:lstStyle/>
          <a:p>
            <a:endParaRPr lang="es-ES"/>
          </a:p>
        </p:txBody>
      </p:sp>
      <p:sp>
        <p:nvSpPr>
          <p:cNvPr id="8" name="Shape 4"/>
          <p:cNvSpPr/>
          <p:nvPr/>
        </p:nvSpPr>
        <p:spPr>
          <a:xfrm>
            <a:off x="6320730" y="2049006"/>
            <a:ext cx="752594" cy="42982"/>
          </a:xfrm>
          <a:prstGeom prst="roundRect">
            <a:avLst>
              <a:gd name="adj" fmla="val 225128"/>
            </a:avLst>
          </a:prstGeom>
          <a:solidFill>
            <a:srgbClr val="DDD3BA"/>
          </a:solidFill>
          <a:ln/>
        </p:spPr>
        <p:txBody>
          <a:bodyPr/>
          <a:lstStyle/>
          <a:p>
            <a:endParaRPr lang="es-ES"/>
          </a:p>
        </p:txBody>
      </p:sp>
      <p:sp>
        <p:nvSpPr>
          <p:cNvPr id="9" name="Shape 5"/>
          <p:cNvSpPr/>
          <p:nvPr/>
        </p:nvSpPr>
        <p:spPr>
          <a:xfrm>
            <a:off x="7073325" y="1828681"/>
            <a:ext cx="483751" cy="483751"/>
          </a:xfrm>
          <a:prstGeom prst="roundRect">
            <a:avLst>
              <a:gd name="adj" fmla="val 20003"/>
            </a:avLst>
          </a:prstGeom>
          <a:solidFill>
            <a:srgbClr val="F7EDD4"/>
          </a:solidFill>
          <a:ln w="7620">
            <a:solidFill>
              <a:srgbClr val="DDD3BA"/>
            </a:solidFill>
            <a:prstDash val="solid"/>
          </a:ln>
        </p:spPr>
        <p:txBody>
          <a:bodyPr/>
          <a:lstStyle/>
          <a:p>
            <a:endParaRPr lang="es-ES"/>
          </a:p>
        </p:txBody>
      </p:sp>
      <p:sp>
        <p:nvSpPr>
          <p:cNvPr id="10" name="Text 6"/>
          <p:cNvSpPr/>
          <p:nvPr/>
        </p:nvSpPr>
        <p:spPr>
          <a:xfrm>
            <a:off x="7243227" y="1868924"/>
            <a:ext cx="143828" cy="403146"/>
          </a:xfrm>
          <a:prstGeom prst="rect">
            <a:avLst/>
          </a:prstGeom>
          <a:noFill/>
          <a:ln/>
        </p:spPr>
        <p:txBody>
          <a:bodyPr wrap="none" rtlCol="0" anchor="t"/>
          <a:lstStyle/>
          <a:p>
            <a:pPr marL="0" indent="0" algn="ctr">
              <a:lnSpc>
                <a:spcPts val="3175"/>
              </a:lnSpc>
              <a:buNone/>
            </a:pPr>
            <a:r>
              <a:rPr lang="en-US" sz="2540" dirty="0">
                <a:solidFill>
                  <a:srgbClr val="454240"/>
                </a:solidFill>
                <a:latin typeface="Libre Baskerville" pitchFamily="34" charset="0"/>
                <a:ea typeface="Libre Baskerville" pitchFamily="34" charset="-122"/>
                <a:cs typeface="Libre Baskerville" pitchFamily="34" charset="-120"/>
              </a:rPr>
              <a:t>1</a:t>
            </a:r>
            <a:endParaRPr lang="en-US" sz="2540" dirty="0"/>
          </a:p>
        </p:txBody>
      </p:sp>
      <p:sp>
        <p:nvSpPr>
          <p:cNvPr id="11" name="Text 7"/>
          <p:cNvSpPr/>
          <p:nvPr/>
        </p:nvSpPr>
        <p:spPr>
          <a:xfrm>
            <a:off x="2560320" y="1801892"/>
            <a:ext cx="3572232" cy="335994"/>
          </a:xfrm>
          <a:prstGeom prst="rect">
            <a:avLst/>
          </a:prstGeom>
          <a:noFill/>
          <a:ln/>
        </p:spPr>
        <p:txBody>
          <a:bodyPr wrap="none" rtlCol="0" anchor="t"/>
          <a:lstStyle/>
          <a:p>
            <a:pPr marL="0" indent="0" algn="r">
              <a:lnSpc>
                <a:spcPts val="2646"/>
              </a:lnSpc>
              <a:buNone/>
            </a:pPr>
            <a:r>
              <a:rPr lang="en-US" sz="2116" dirty="0">
                <a:solidFill>
                  <a:srgbClr val="454240"/>
                </a:solidFill>
                <a:latin typeface="Libre Baskerville" pitchFamily="34" charset="0"/>
                <a:ea typeface="Libre Baskerville" pitchFamily="34" charset="-122"/>
                <a:cs typeface="Libre Baskerville" pitchFamily="34" charset="-120"/>
              </a:rPr>
              <a:t>Expansión a Nuevas Áreas</a:t>
            </a:r>
            <a:endParaRPr lang="en-US" sz="2116" dirty="0"/>
          </a:p>
        </p:txBody>
      </p:sp>
      <p:sp>
        <p:nvSpPr>
          <p:cNvPr id="12" name="Text 8"/>
          <p:cNvSpPr/>
          <p:nvPr/>
        </p:nvSpPr>
        <p:spPr>
          <a:xfrm>
            <a:off x="2208252" y="2266831"/>
            <a:ext cx="3924300" cy="1935242"/>
          </a:xfrm>
          <a:prstGeom prst="rect">
            <a:avLst/>
          </a:prstGeom>
          <a:noFill/>
          <a:ln/>
        </p:spPr>
        <p:txBody>
          <a:bodyPr wrap="square" rtlCol="0" anchor="t"/>
          <a:lstStyle/>
          <a:p>
            <a:pPr marL="0" indent="0" algn="r">
              <a:lnSpc>
                <a:spcPts val="2540"/>
              </a:lnSpc>
              <a:buNone/>
            </a:pPr>
            <a:r>
              <a:rPr lang="en-US" sz="1693" dirty="0">
                <a:solidFill>
                  <a:srgbClr val="454240"/>
                </a:solidFill>
                <a:latin typeface="DM Sans" pitchFamily="34" charset="0"/>
                <a:ea typeface="DM Sans" pitchFamily="34" charset="-122"/>
                <a:cs typeface="DM Sans" pitchFamily="34" charset="-120"/>
              </a:rPr>
              <a:t>El sistema RAG tiene el potencial de expandirse a otras áreas de la salud y el bienestar, como la prevención de enfermedades crónicas y la optimización del rendimiento deportivo.</a:t>
            </a:r>
            <a:endParaRPr lang="en-US" sz="1693" dirty="0"/>
          </a:p>
        </p:txBody>
      </p:sp>
      <p:sp>
        <p:nvSpPr>
          <p:cNvPr id="13" name="Shape 9"/>
          <p:cNvSpPr/>
          <p:nvPr/>
        </p:nvSpPr>
        <p:spPr>
          <a:xfrm>
            <a:off x="7557075" y="3124140"/>
            <a:ext cx="752594" cy="42982"/>
          </a:xfrm>
          <a:prstGeom prst="roundRect">
            <a:avLst>
              <a:gd name="adj" fmla="val 225128"/>
            </a:avLst>
          </a:prstGeom>
          <a:solidFill>
            <a:srgbClr val="DDD3BA"/>
          </a:solidFill>
          <a:ln/>
        </p:spPr>
        <p:txBody>
          <a:bodyPr/>
          <a:lstStyle/>
          <a:p>
            <a:endParaRPr lang="es-ES"/>
          </a:p>
        </p:txBody>
      </p:sp>
      <p:sp>
        <p:nvSpPr>
          <p:cNvPr id="14" name="Shape 10"/>
          <p:cNvSpPr/>
          <p:nvPr/>
        </p:nvSpPr>
        <p:spPr>
          <a:xfrm>
            <a:off x="7073325" y="2903815"/>
            <a:ext cx="483751" cy="483751"/>
          </a:xfrm>
          <a:prstGeom prst="roundRect">
            <a:avLst>
              <a:gd name="adj" fmla="val 20003"/>
            </a:avLst>
          </a:prstGeom>
          <a:solidFill>
            <a:srgbClr val="F7EDD4"/>
          </a:solidFill>
          <a:ln w="7620">
            <a:solidFill>
              <a:srgbClr val="DDD3BA"/>
            </a:solidFill>
            <a:prstDash val="solid"/>
          </a:ln>
        </p:spPr>
        <p:txBody>
          <a:bodyPr/>
          <a:lstStyle/>
          <a:p>
            <a:endParaRPr lang="es-ES"/>
          </a:p>
        </p:txBody>
      </p:sp>
      <p:sp>
        <p:nvSpPr>
          <p:cNvPr id="15" name="Text 11"/>
          <p:cNvSpPr/>
          <p:nvPr/>
        </p:nvSpPr>
        <p:spPr>
          <a:xfrm>
            <a:off x="7215842" y="2944058"/>
            <a:ext cx="198715" cy="403146"/>
          </a:xfrm>
          <a:prstGeom prst="rect">
            <a:avLst/>
          </a:prstGeom>
          <a:noFill/>
          <a:ln/>
        </p:spPr>
        <p:txBody>
          <a:bodyPr wrap="none" rtlCol="0" anchor="t"/>
          <a:lstStyle/>
          <a:p>
            <a:pPr marL="0" indent="0" algn="ctr">
              <a:lnSpc>
                <a:spcPts val="3175"/>
              </a:lnSpc>
              <a:buNone/>
            </a:pPr>
            <a:r>
              <a:rPr lang="en-US" sz="2540" dirty="0">
                <a:solidFill>
                  <a:srgbClr val="454240"/>
                </a:solidFill>
                <a:latin typeface="Libre Baskerville" pitchFamily="34" charset="0"/>
                <a:ea typeface="Libre Baskerville" pitchFamily="34" charset="-122"/>
                <a:cs typeface="Libre Baskerville" pitchFamily="34" charset="-120"/>
              </a:rPr>
              <a:t>2</a:t>
            </a:r>
            <a:endParaRPr lang="en-US" sz="2540" dirty="0"/>
          </a:p>
        </p:txBody>
      </p:sp>
      <p:sp>
        <p:nvSpPr>
          <p:cNvPr id="16" name="Text 12"/>
          <p:cNvSpPr/>
          <p:nvPr/>
        </p:nvSpPr>
        <p:spPr>
          <a:xfrm>
            <a:off x="8497848" y="2877026"/>
            <a:ext cx="3924300" cy="671989"/>
          </a:xfrm>
          <a:prstGeom prst="rect">
            <a:avLst/>
          </a:prstGeom>
          <a:noFill/>
          <a:ln/>
        </p:spPr>
        <p:txBody>
          <a:bodyPr wrap="square" rtlCol="0" anchor="t"/>
          <a:lstStyle/>
          <a:p>
            <a:pPr marL="0" indent="0" algn="l">
              <a:lnSpc>
                <a:spcPts val="2646"/>
              </a:lnSpc>
              <a:buNone/>
            </a:pPr>
            <a:r>
              <a:rPr lang="en-US" sz="2116" dirty="0">
                <a:solidFill>
                  <a:srgbClr val="454240"/>
                </a:solidFill>
                <a:latin typeface="Libre Baskerville" pitchFamily="34" charset="0"/>
                <a:ea typeface="Libre Baskerville" pitchFamily="34" charset="-122"/>
                <a:cs typeface="Libre Baskerville" pitchFamily="34" charset="-120"/>
              </a:rPr>
              <a:t>Integración con Dispositivos Wearables</a:t>
            </a:r>
            <a:endParaRPr lang="en-US" sz="2116" dirty="0"/>
          </a:p>
        </p:txBody>
      </p:sp>
      <p:sp>
        <p:nvSpPr>
          <p:cNvPr id="17" name="Text 13"/>
          <p:cNvSpPr/>
          <p:nvPr/>
        </p:nvSpPr>
        <p:spPr>
          <a:xfrm>
            <a:off x="8497848" y="3677960"/>
            <a:ext cx="3924300" cy="1935242"/>
          </a:xfrm>
          <a:prstGeom prst="rect">
            <a:avLst/>
          </a:prstGeom>
          <a:noFill/>
          <a:ln/>
        </p:spPr>
        <p:txBody>
          <a:bodyPr wrap="square" rtlCol="0" anchor="t"/>
          <a:lstStyle/>
          <a:p>
            <a:pPr marL="0" indent="0" algn="l">
              <a:lnSpc>
                <a:spcPts val="2540"/>
              </a:lnSpc>
              <a:buNone/>
            </a:pPr>
            <a:r>
              <a:rPr lang="en-US" sz="1693" dirty="0">
                <a:solidFill>
                  <a:srgbClr val="454240"/>
                </a:solidFill>
                <a:latin typeface="DM Sans" pitchFamily="34" charset="0"/>
                <a:ea typeface="DM Sans" pitchFamily="34" charset="-122"/>
                <a:cs typeface="DM Sans" pitchFamily="34" charset="-120"/>
              </a:rPr>
              <a:t>La integración con dispositivos wearables y aplicaciones móviles permitirá una recopilación de datos más precisa y en tiempo real, mejorando la calidad de las recomendaciones.</a:t>
            </a:r>
            <a:endParaRPr lang="en-US" sz="1693" dirty="0"/>
          </a:p>
        </p:txBody>
      </p:sp>
      <p:sp>
        <p:nvSpPr>
          <p:cNvPr id="18" name="Shape 14"/>
          <p:cNvSpPr/>
          <p:nvPr/>
        </p:nvSpPr>
        <p:spPr>
          <a:xfrm>
            <a:off x="6320730" y="5094268"/>
            <a:ext cx="752594" cy="42982"/>
          </a:xfrm>
          <a:prstGeom prst="roundRect">
            <a:avLst>
              <a:gd name="adj" fmla="val 225128"/>
            </a:avLst>
          </a:prstGeom>
          <a:solidFill>
            <a:srgbClr val="DDD3BA"/>
          </a:solidFill>
          <a:ln/>
        </p:spPr>
        <p:txBody>
          <a:bodyPr/>
          <a:lstStyle/>
          <a:p>
            <a:endParaRPr lang="es-ES"/>
          </a:p>
        </p:txBody>
      </p:sp>
      <p:sp>
        <p:nvSpPr>
          <p:cNvPr id="19" name="Shape 15"/>
          <p:cNvSpPr/>
          <p:nvPr/>
        </p:nvSpPr>
        <p:spPr>
          <a:xfrm>
            <a:off x="7073325" y="4873943"/>
            <a:ext cx="483751" cy="483751"/>
          </a:xfrm>
          <a:prstGeom prst="roundRect">
            <a:avLst>
              <a:gd name="adj" fmla="val 20003"/>
            </a:avLst>
          </a:prstGeom>
          <a:solidFill>
            <a:srgbClr val="F7EDD4"/>
          </a:solidFill>
          <a:ln w="7620">
            <a:solidFill>
              <a:srgbClr val="DDD3BA"/>
            </a:solidFill>
            <a:prstDash val="solid"/>
          </a:ln>
        </p:spPr>
        <p:txBody>
          <a:bodyPr/>
          <a:lstStyle/>
          <a:p>
            <a:endParaRPr lang="es-ES"/>
          </a:p>
        </p:txBody>
      </p:sp>
      <p:sp>
        <p:nvSpPr>
          <p:cNvPr id="20" name="Text 16"/>
          <p:cNvSpPr/>
          <p:nvPr/>
        </p:nvSpPr>
        <p:spPr>
          <a:xfrm>
            <a:off x="7215842" y="4914186"/>
            <a:ext cx="198715" cy="403146"/>
          </a:xfrm>
          <a:prstGeom prst="rect">
            <a:avLst/>
          </a:prstGeom>
          <a:noFill/>
          <a:ln/>
        </p:spPr>
        <p:txBody>
          <a:bodyPr wrap="none" rtlCol="0" anchor="t"/>
          <a:lstStyle/>
          <a:p>
            <a:pPr marL="0" indent="0" algn="ctr">
              <a:lnSpc>
                <a:spcPts val="3175"/>
              </a:lnSpc>
              <a:buNone/>
            </a:pPr>
            <a:r>
              <a:rPr lang="en-US" sz="2540" dirty="0">
                <a:solidFill>
                  <a:srgbClr val="454240"/>
                </a:solidFill>
                <a:latin typeface="Libre Baskerville" pitchFamily="34" charset="0"/>
                <a:ea typeface="Libre Baskerville" pitchFamily="34" charset="-122"/>
                <a:cs typeface="Libre Baskerville" pitchFamily="34" charset="-120"/>
              </a:rPr>
              <a:t>3</a:t>
            </a:r>
            <a:endParaRPr lang="en-US" sz="2540" dirty="0"/>
          </a:p>
        </p:txBody>
      </p:sp>
      <p:sp>
        <p:nvSpPr>
          <p:cNvPr id="21" name="Text 17"/>
          <p:cNvSpPr/>
          <p:nvPr/>
        </p:nvSpPr>
        <p:spPr>
          <a:xfrm>
            <a:off x="2208252" y="4847153"/>
            <a:ext cx="3924300" cy="671989"/>
          </a:xfrm>
          <a:prstGeom prst="rect">
            <a:avLst/>
          </a:prstGeom>
          <a:noFill/>
          <a:ln/>
        </p:spPr>
        <p:txBody>
          <a:bodyPr wrap="square" rtlCol="0" anchor="t"/>
          <a:lstStyle/>
          <a:p>
            <a:pPr marL="0" indent="0" algn="r">
              <a:lnSpc>
                <a:spcPts val="2646"/>
              </a:lnSpc>
              <a:buNone/>
            </a:pPr>
            <a:r>
              <a:rPr lang="en-US" sz="2116" dirty="0">
                <a:solidFill>
                  <a:srgbClr val="454240"/>
                </a:solidFill>
                <a:latin typeface="Libre Baskerville" pitchFamily="34" charset="0"/>
                <a:ea typeface="Libre Baskerville" pitchFamily="34" charset="-122"/>
                <a:cs typeface="Libre Baskerville" pitchFamily="34" charset="-120"/>
              </a:rPr>
              <a:t>Avances en Inteligencia Artificial</a:t>
            </a:r>
            <a:endParaRPr lang="en-US" sz="2116" dirty="0"/>
          </a:p>
        </p:txBody>
      </p:sp>
      <p:sp>
        <p:nvSpPr>
          <p:cNvPr id="22" name="Text 18"/>
          <p:cNvSpPr/>
          <p:nvPr/>
        </p:nvSpPr>
        <p:spPr>
          <a:xfrm>
            <a:off x="2208252" y="5648087"/>
            <a:ext cx="3924300" cy="1612702"/>
          </a:xfrm>
          <a:prstGeom prst="rect">
            <a:avLst/>
          </a:prstGeom>
          <a:noFill/>
          <a:ln/>
        </p:spPr>
        <p:txBody>
          <a:bodyPr wrap="square" rtlCol="0" anchor="t"/>
          <a:lstStyle/>
          <a:p>
            <a:pPr marL="0" indent="0" algn="r">
              <a:lnSpc>
                <a:spcPts val="2540"/>
              </a:lnSpc>
              <a:buNone/>
            </a:pPr>
            <a:r>
              <a:rPr lang="en-US" sz="1693" dirty="0">
                <a:solidFill>
                  <a:srgbClr val="454240"/>
                </a:solidFill>
                <a:latin typeface="DM Sans" pitchFamily="34" charset="0"/>
                <a:ea typeface="DM Sans" pitchFamily="34" charset="-122"/>
                <a:cs typeface="DM Sans" pitchFamily="34" charset="-120"/>
              </a:rPr>
              <a:t>Los avances en técnicas de inteligencia artificial y aprendizaje automático mejorarán la precisión y la eficacia del algoritmo predictivo del sistema RAG.</a:t>
            </a:r>
            <a:endParaRPr lang="en-US" sz="1693"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txBody>
          <a:bodyPr/>
          <a:lstStyle/>
          <a:p>
            <a:endParaRPr lang="es-ES"/>
          </a:p>
        </p:txBody>
      </p:sp>
      <p:pic>
        <p:nvPicPr>
          <p:cNvPr id="4" name="Image 1" descr="preencoded.png"/>
          <p:cNvPicPr>
            <a:picLocks noChangeAspect="1"/>
          </p:cNvPicPr>
          <p:nvPr/>
        </p:nvPicPr>
        <p:blipFill>
          <a:blip r:embed="rId4"/>
          <a:stretch>
            <a:fillRect/>
          </a:stretch>
        </p:blipFill>
        <p:spPr>
          <a:xfrm>
            <a:off x="0" y="0"/>
            <a:ext cx="14630400" cy="2510195"/>
          </a:xfrm>
          <a:prstGeom prst="rect">
            <a:avLst/>
          </a:prstGeom>
        </p:spPr>
      </p:pic>
      <p:sp>
        <p:nvSpPr>
          <p:cNvPr id="5" name="Text 1"/>
          <p:cNvSpPr/>
          <p:nvPr/>
        </p:nvSpPr>
        <p:spPr>
          <a:xfrm>
            <a:off x="2545794" y="3063121"/>
            <a:ext cx="5020389" cy="627578"/>
          </a:xfrm>
          <a:prstGeom prst="rect">
            <a:avLst/>
          </a:prstGeom>
          <a:noFill/>
          <a:ln/>
        </p:spPr>
        <p:txBody>
          <a:bodyPr wrap="none" rtlCol="0" anchor="t"/>
          <a:lstStyle/>
          <a:p>
            <a:pPr marL="0" indent="0">
              <a:lnSpc>
                <a:spcPts val="4941"/>
              </a:lnSpc>
              <a:buNone/>
            </a:pPr>
            <a:r>
              <a:rPr lang="en-US" sz="3953" dirty="0">
                <a:solidFill>
                  <a:srgbClr val="5C4E3D"/>
                </a:solidFill>
                <a:latin typeface="Libre Baskerville" pitchFamily="34" charset="0"/>
                <a:ea typeface="Libre Baskerville" pitchFamily="34" charset="-122"/>
                <a:cs typeface="Libre Baskerville" pitchFamily="34" charset="-120"/>
              </a:rPr>
              <a:t>Conclusión</a:t>
            </a:r>
            <a:endParaRPr lang="en-US" sz="3953" dirty="0"/>
          </a:p>
        </p:txBody>
      </p:sp>
      <p:sp>
        <p:nvSpPr>
          <p:cNvPr id="6" name="Shape 2"/>
          <p:cNvSpPr/>
          <p:nvPr/>
        </p:nvSpPr>
        <p:spPr>
          <a:xfrm>
            <a:off x="2545794" y="4217670"/>
            <a:ext cx="451723" cy="451723"/>
          </a:xfrm>
          <a:prstGeom prst="roundRect">
            <a:avLst>
              <a:gd name="adj" fmla="val 20005"/>
            </a:avLst>
          </a:prstGeom>
          <a:solidFill>
            <a:srgbClr val="F7EDD4"/>
          </a:solidFill>
          <a:ln w="7620">
            <a:solidFill>
              <a:srgbClr val="DDD3BA"/>
            </a:solidFill>
            <a:prstDash val="solid"/>
          </a:ln>
        </p:spPr>
        <p:txBody>
          <a:bodyPr/>
          <a:lstStyle/>
          <a:p>
            <a:endParaRPr lang="es-ES"/>
          </a:p>
        </p:txBody>
      </p:sp>
      <p:sp>
        <p:nvSpPr>
          <p:cNvPr id="7" name="Text 3"/>
          <p:cNvSpPr/>
          <p:nvPr/>
        </p:nvSpPr>
        <p:spPr>
          <a:xfrm>
            <a:off x="2704505" y="4255294"/>
            <a:ext cx="134303" cy="376476"/>
          </a:xfrm>
          <a:prstGeom prst="rect">
            <a:avLst/>
          </a:prstGeom>
          <a:noFill/>
          <a:ln/>
        </p:spPr>
        <p:txBody>
          <a:bodyPr wrap="none" rtlCol="0" anchor="t"/>
          <a:lstStyle/>
          <a:p>
            <a:pPr marL="0" indent="0" algn="ctr">
              <a:lnSpc>
                <a:spcPts val="2965"/>
              </a:lnSpc>
              <a:buNone/>
            </a:pPr>
            <a:r>
              <a:rPr lang="en-US" sz="2372" dirty="0">
                <a:solidFill>
                  <a:srgbClr val="454240"/>
                </a:solidFill>
                <a:latin typeface="Libre Baskerville" pitchFamily="34" charset="0"/>
                <a:ea typeface="Libre Baskerville" pitchFamily="34" charset="-122"/>
                <a:cs typeface="Libre Baskerville" pitchFamily="34" charset="-120"/>
              </a:rPr>
              <a:t>1</a:t>
            </a:r>
            <a:endParaRPr lang="en-US" sz="2372" dirty="0"/>
          </a:p>
        </p:txBody>
      </p:sp>
      <p:sp>
        <p:nvSpPr>
          <p:cNvPr id="8" name="Text 4"/>
          <p:cNvSpPr/>
          <p:nvPr/>
        </p:nvSpPr>
        <p:spPr>
          <a:xfrm>
            <a:off x="3198257" y="4217670"/>
            <a:ext cx="2393275" cy="313730"/>
          </a:xfrm>
          <a:prstGeom prst="rect">
            <a:avLst/>
          </a:prstGeom>
          <a:noFill/>
          <a:ln/>
        </p:spPr>
        <p:txBody>
          <a:bodyPr wrap="none" rtlCol="0" anchor="t"/>
          <a:lstStyle/>
          <a:p>
            <a:pPr marL="0" indent="0">
              <a:lnSpc>
                <a:spcPts val="2471"/>
              </a:lnSpc>
              <a:buNone/>
            </a:pPr>
            <a:r>
              <a:rPr lang="en-US" sz="1977" dirty="0">
                <a:solidFill>
                  <a:srgbClr val="454240"/>
                </a:solidFill>
                <a:latin typeface="Libre Baskerville" pitchFamily="34" charset="0"/>
                <a:ea typeface="Libre Baskerville" pitchFamily="34" charset="-122"/>
                <a:cs typeface="Libre Baskerville" pitchFamily="34" charset="-120"/>
              </a:rPr>
              <a:t>Impacto Potencial</a:t>
            </a:r>
            <a:endParaRPr lang="en-US" sz="1977" dirty="0"/>
          </a:p>
        </p:txBody>
      </p:sp>
      <p:sp>
        <p:nvSpPr>
          <p:cNvPr id="9" name="Text 5"/>
          <p:cNvSpPr/>
          <p:nvPr/>
        </p:nvSpPr>
        <p:spPr>
          <a:xfrm>
            <a:off x="3198257" y="4651772"/>
            <a:ext cx="2393275" cy="2711053"/>
          </a:xfrm>
          <a:prstGeom prst="rect">
            <a:avLst/>
          </a:prstGeom>
          <a:noFill/>
          <a:ln/>
        </p:spPr>
        <p:txBody>
          <a:bodyPr wrap="square" rtlCol="0" anchor="t"/>
          <a:lstStyle/>
          <a:p>
            <a:pPr marL="0" indent="0">
              <a:lnSpc>
                <a:spcPts val="2372"/>
              </a:lnSpc>
              <a:buNone/>
            </a:pPr>
            <a:r>
              <a:rPr lang="en-US" sz="1581" dirty="0">
                <a:solidFill>
                  <a:srgbClr val="454240"/>
                </a:solidFill>
                <a:latin typeface="DM Sans" pitchFamily="34" charset="0"/>
                <a:ea typeface="DM Sans" pitchFamily="34" charset="-122"/>
                <a:cs typeface="DM Sans" pitchFamily="34" charset="-120"/>
              </a:rPr>
              <a:t>El sistema RAG tiene el potencial de transformar la forma en que las personas gestionan su salud y bienestar, brindando recomendaciones personalizadas y efectivas.</a:t>
            </a:r>
            <a:endParaRPr lang="en-US" sz="1581" dirty="0"/>
          </a:p>
        </p:txBody>
      </p:sp>
      <p:sp>
        <p:nvSpPr>
          <p:cNvPr id="10" name="Shape 6"/>
          <p:cNvSpPr/>
          <p:nvPr/>
        </p:nvSpPr>
        <p:spPr>
          <a:xfrm>
            <a:off x="5792272" y="4217670"/>
            <a:ext cx="451723" cy="451723"/>
          </a:xfrm>
          <a:prstGeom prst="roundRect">
            <a:avLst>
              <a:gd name="adj" fmla="val 20005"/>
            </a:avLst>
          </a:prstGeom>
          <a:solidFill>
            <a:srgbClr val="F7EDD4"/>
          </a:solidFill>
          <a:ln w="7620">
            <a:solidFill>
              <a:srgbClr val="DDD3BA"/>
            </a:solidFill>
            <a:prstDash val="solid"/>
          </a:ln>
        </p:spPr>
        <p:txBody>
          <a:bodyPr/>
          <a:lstStyle/>
          <a:p>
            <a:endParaRPr lang="es-ES"/>
          </a:p>
        </p:txBody>
      </p:sp>
      <p:sp>
        <p:nvSpPr>
          <p:cNvPr id="11" name="Text 7"/>
          <p:cNvSpPr/>
          <p:nvPr/>
        </p:nvSpPr>
        <p:spPr>
          <a:xfrm>
            <a:off x="5925383" y="4255294"/>
            <a:ext cx="185499" cy="376476"/>
          </a:xfrm>
          <a:prstGeom prst="rect">
            <a:avLst/>
          </a:prstGeom>
          <a:noFill/>
          <a:ln/>
        </p:spPr>
        <p:txBody>
          <a:bodyPr wrap="none" rtlCol="0" anchor="t"/>
          <a:lstStyle/>
          <a:p>
            <a:pPr marL="0" indent="0" algn="ctr">
              <a:lnSpc>
                <a:spcPts val="2965"/>
              </a:lnSpc>
              <a:buNone/>
            </a:pPr>
            <a:r>
              <a:rPr lang="en-US" sz="2372" dirty="0">
                <a:solidFill>
                  <a:srgbClr val="454240"/>
                </a:solidFill>
                <a:latin typeface="Libre Baskerville" pitchFamily="34" charset="0"/>
                <a:ea typeface="Libre Baskerville" pitchFamily="34" charset="-122"/>
                <a:cs typeface="Libre Baskerville" pitchFamily="34" charset="-120"/>
              </a:rPr>
              <a:t>2</a:t>
            </a:r>
            <a:endParaRPr lang="en-US" sz="2372" dirty="0"/>
          </a:p>
        </p:txBody>
      </p:sp>
      <p:sp>
        <p:nvSpPr>
          <p:cNvPr id="12" name="Text 8"/>
          <p:cNvSpPr/>
          <p:nvPr/>
        </p:nvSpPr>
        <p:spPr>
          <a:xfrm>
            <a:off x="6444734" y="4217670"/>
            <a:ext cx="2393275" cy="627459"/>
          </a:xfrm>
          <a:prstGeom prst="rect">
            <a:avLst/>
          </a:prstGeom>
          <a:noFill/>
          <a:ln/>
        </p:spPr>
        <p:txBody>
          <a:bodyPr wrap="square" rtlCol="0" anchor="t"/>
          <a:lstStyle/>
          <a:p>
            <a:pPr marL="0" indent="0">
              <a:lnSpc>
                <a:spcPts val="2471"/>
              </a:lnSpc>
              <a:buNone/>
            </a:pPr>
            <a:r>
              <a:rPr lang="en-US" sz="1977" dirty="0">
                <a:solidFill>
                  <a:srgbClr val="454240"/>
                </a:solidFill>
                <a:latin typeface="Libre Baskerville" pitchFamily="34" charset="0"/>
                <a:ea typeface="Libre Baskerville" pitchFamily="34" charset="-122"/>
                <a:cs typeface="Libre Baskerville" pitchFamily="34" charset="-120"/>
              </a:rPr>
              <a:t>Futuro Prometedor</a:t>
            </a:r>
            <a:endParaRPr lang="en-US" sz="1977" dirty="0"/>
          </a:p>
        </p:txBody>
      </p:sp>
      <p:sp>
        <p:nvSpPr>
          <p:cNvPr id="13" name="Text 9"/>
          <p:cNvSpPr/>
          <p:nvPr/>
        </p:nvSpPr>
        <p:spPr>
          <a:xfrm>
            <a:off x="6444734" y="4965502"/>
            <a:ext cx="2393275" cy="2711053"/>
          </a:xfrm>
          <a:prstGeom prst="rect">
            <a:avLst/>
          </a:prstGeom>
          <a:noFill/>
          <a:ln/>
        </p:spPr>
        <p:txBody>
          <a:bodyPr wrap="square" rtlCol="0" anchor="t"/>
          <a:lstStyle/>
          <a:p>
            <a:pPr marL="0" indent="0">
              <a:lnSpc>
                <a:spcPts val="2372"/>
              </a:lnSpc>
              <a:buNone/>
            </a:pPr>
            <a:r>
              <a:rPr lang="en-US" sz="1581" dirty="0">
                <a:solidFill>
                  <a:srgbClr val="454240"/>
                </a:solidFill>
                <a:latin typeface="DM Sans" pitchFamily="34" charset="0"/>
                <a:ea typeface="DM Sans" pitchFamily="34" charset="-122"/>
                <a:cs typeface="DM Sans" pitchFamily="34" charset="-120"/>
              </a:rPr>
              <a:t>Con la continua evolución de la tecnología y la creciente importancia de la medicina personalizada, el sistema RAG se perfila como una solución innovadora y de gran impacto.</a:t>
            </a:r>
            <a:endParaRPr lang="en-US" sz="1581" dirty="0"/>
          </a:p>
        </p:txBody>
      </p:sp>
      <p:sp>
        <p:nvSpPr>
          <p:cNvPr id="14" name="Shape 10"/>
          <p:cNvSpPr/>
          <p:nvPr/>
        </p:nvSpPr>
        <p:spPr>
          <a:xfrm>
            <a:off x="9038749" y="4217670"/>
            <a:ext cx="451723" cy="451723"/>
          </a:xfrm>
          <a:prstGeom prst="roundRect">
            <a:avLst>
              <a:gd name="adj" fmla="val 20005"/>
            </a:avLst>
          </a:prstGeom>
          <a:solidFill>
            <a:srgbClr val="F7EDD4"/>
          </a:solidFill>
          <a:ln w="7620">
            <a:solidFill>
              <a:srgbClr val="DDD3BA"/>
            </a:solidFill>
            <a:prstDash val="solid"/>
          </a:ln>
        </p:spPr>
        <p:txBody>
          <a:bodyPr/>
          <a:lstStyle/>
          <a:p>
            <a:endParaRPr lang="es-ES"/>
          </a:p>
        </p:txBody>
      </p:sp>
      <p:sp>
        <p:nvSpPr>
          <p:cNvPr id="15" name="Text 11"/>
          <p:cNvSpPr/>
          <p:nvPr/>
        </p:nvSpPr>
        <p:spPr>
          <a:xfrm>
            <a:off x="9171861" y="4255294"/>
            <a:ext cx="185499" cy="376476"/>
          </a:xfrm>
          <a:prstGeom prst="rect">
            <a:avLst/>
          </a:prstGeom>
          <a:noFill/>
          <a:ln/>
        </p:spPr>
        <p:txBody>
          <a:bodyPr wrap="none" rtlCol="0" anchor="t"/>
          <a:lstStyle/>
          <a:p>
            <a:pPr marL="0" indent="0" algn="ctr">
              <a:lnSpc>
                <a:spcPts val="2965"/>
              </a:lnSpc>
              <a:buNone/>
            </a:pPr>
            <a:r>
              <a:rPr lang="en-US" sz="2372" dirty="0">
                <a:solidFill>
                  <a:srgbClr val="454240"/>
                </a:solidFill>
                <a:latin typeface="Libre Baskerville" pitchFamily="34" charset="0"/>
                <a:ea typeface="Libre Baskerville" pitchFamily="34" charset="-122"/>
                <a:cs typeface="Libre Baskerville" pitchFamily="34" charset="-120"/>
              </a:rPr>
              <a:t>3</a:t>
            </a:r>
            <a:endParaRPr lang="en-US" sz="2372" dirty="0"/>
          </a:p>
        </p:txBody>
      </p:sp>
      <p:sp>
        <p:nvSpPr>
          <p:cNvPr id="16" name="Text 12"/>
          <p:cNvSpPr/>
          <p:nvPr/>
        </p:nvSpPr>
        <p:spPr>
          <a:xfrm>
            <a:off x="9691211" y="4217670"/>
            <a:ext cx="2393275" cy="627459"/>
          </a:xfrm>
          <a:prstGeom prst="rect">
            <a:avLst/>
          </a:prstGeom>
          <a:noFill/>
          <a:ln/>
        </p:spPr>
        <p:txBody>
          <a:bodyPr wrap="square" rtlCol="0" anchor="t"/>
          <a:lstStyle/>
          <a:p>
            <a:pPr marL="0" indent="0">
              <a:lnSpc>
                <a:spcPts val="2471"/>
              </a:lnSpc>
              <a:buNone/>
            </a:pPr>
            <a:r>
              <a:rPr lang="en-US" sz="1977" dirty="0">
                <a:solidFill>
                  <a:srgbClr val="454240"/>
                </a:solidFill>
                <a:latin typeface="Libre Baskerville" pitchFamily="34" charset="0"/>
                <a:ea typeface="Libre Baskerville" pitchFamily="34" charset="-122"/>
                <a:cs typeface="Libre Baskerville" pitchFamily="34" charset="-120"/>
              </a:rPr>
              <a:t>Compromiso con la Mejora</a:t>
            </a:r>
            <a:endParaRPr lang="en-US" sz="1977" dirty="0"/>
          </a:p>
        </p:txBody>
      </p:sp>
      <p:sp>
        <p:nvSpPr>
          <p:cNvPr id="17" name="Text 13"/>
          <p:cNvSpPr/>
          <p:nvPr/>
        </p:nvSpPr>
        <p:spPr>
          <a:xfrm>
            <a:off x="9691211" y="4965502"/>
            <a:ext cx="2393275" cy="2711053"/>
          </a:xfrm>
          <a:prstGeom prst="rect">
            <a:avLst/>
          </a:prstGeom>
          <a:noFill/>
          <a:ln/>
        </p:spPr>
        <p:txBody>
          <a:bodyPr wrap="square" rtlCol="0" anchor="t"/>
          <a:lstStyle/>
          <a:p>
            <a:pPr marL="0" indent="0">
              <a:lnSpc>
                <a:spcPts val="2372"/>
              </a:lnSpc>
              <a:buNone/>
            </a:pPr>
            <a:r>
              <a:rPr lang="en-US" sz="1581" dirty="0">
                <a:solidFill>
                  <a:srgbClr val="454240"/>
                </a:solidFill>
                <a:latin typeface="DM Sans" pitchFamily="34" charset="0"/>
                <a:ea typeface="DM Sans" pitchFamily="34" charset="-122"/>
                <a:cs typeface="DM Sans" pitchFamily="34" charset="-120"/>
              </a:rPr>
              <a:t>El TFM de desarrollo del sistema RAG </a:t>
            </a:r>
            <a:r>
              <a:rPr lang="en-US" sz="1581" dirty="0" err="1">
                <a:solidFill>
                  <a:srgbClr val="454240"/>
                </a:solidFill>
                <a:latin typeface="DM Sans" pitchFamily="34" charset="0"/>
                <a:ea typeface="DM Sans" pitchFamily="34" charset="-122"/>
                <a:cs typeface="DM Sans" pitchFamily="34" charset="-120"/>
              </a:rPr>
              <a:t>permite</a:t>
            </a:r>
            <a:r>
              <a:rPr lang="en-US" sz="1581" dirty="0">
                <a:solidFill>
                  <a:srgbClr val="454240"/>
                </a:solidFill>
                <a:latin typeface="DM Sans" pitchFamily="34" charset="0"/>
                <a:ea typeface="DM Sans" pitchFamily="34" charset="-122"/>
                <a:cs typeface="DM Sans" pitchFamily="34" charset="-120"/>
              </a:rPr>
              <a:t> </a:t>
            </a:r>
            <a:r>
              <a:rPr lang="en-US" sz="1581" dirty="0" err="1">
                <a:solidFill>
                  <a:srgbClr val="454240"/>
                </a:solidFill>
                <a:latin typeface="DM Sans" pitchFamily="34" charset="0"/>
                <a:ea typeface="DM Sans" pitchFamily="34" charset="-122"/>
                <a:cs typeface="DM Sans" pitchFamily="34" charset="-120"/>
              </a:rPr>
              <a:t>seguir</a:t>
            </a:r>
            <a:r>
              <a:rPr lang="en-US" sz="1581" dirty="0">
                <a:solidFill>
                  <a:srgbClr val="454240"/>
                </a:solidFill>
                <a:latin typeface="DM Sans" pitchFamily="34" charset="0"/>
                <a:ea typeface="DM Sans" pitchFamily="34" charset="-122"/>
                <a:cs typeface="DM Sans" pitchFamily="34" charset="-120"/>
              </a:rPr>
              <a:t> mejorando y expandiendo las funcionalidades del sistema, para brindar un servicio cada vez más valioso a los usuarios.</a:t>
            </a:r>
            <a:endParaRPr lang="en-US" sz="1581"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pic>
        <p:nvPicPr>
          <p:cNvPr id="4" name="Image 1" descr="preencoded.png"/>
          <p:cNvPicPr>
            <a:picLocks noChangeAspect="1"/>
          </p:cNvPicPr>
          <p:nvPr/>
        </p:nvPicPr>
        <p:blipFill>
          <a:blip r:embed="rId4"/>
          <a:stretch>
            <a:fillRect/>
          </a:stretch>
        </p:blipFill>
        <p:spPr>
          <a:xfrm>
            <a:off x="0" y="0"/>
            <a:ext cx="14630400" cy="2777490"/>
          </a:xfrm>
          <a:prstGeom prst="rect">
            <a:avLst/>
          </a:prstGeom>
        </p:spPr>
      </p:pic>
      <p:sp>
        <p:nvSpPr>
          <p:cNvPr id="5" name="Text 1"/>
          <p:cNvSpPr/>
          <p:nvPr/>
        </p:nvSpPr>
        <p:spPr>
          <a:xfrm>
            <a:off x="2037993" y="3631168"/>
            <a:ext cx="7211735" cy="694373"/>
          </a:xfrm>
          <a:prstGeom prst="rect">
            <a:avLst/>
          </a:prstGeom>
          <a:noFill/>
          <a:ln/>
        </p:spPr>
        <p:txBody>
          <a:bodyPr wrap="none" rtlCol="0" anchor="t"/>
          <a:lstStyle/>
          <a:p>
            <a:pPr marL="0" indent="0">
              <a:lnSpc>
                <a:spcPts val="5468"/>
              </a:lnSpc>
              <a:buNone/>
            </a:pPr>
            <a:r>
              <a:rPr lang="en-US" sz="4374" dirty="0">
                <a:solidFill>
                  <a:srgbClr val="5C4E3D"/>
                </a:solidFill>
                <a:latin typeface="Libre Baskerville" pitchFamily="34" charset="0"/>
                <a:ea typeface="Libre Baskerville" pitchFamily="34" charset="-122"/>
                <a:cs typeface="Libre Baskerville" pitchFamily="34" charset="-120"/>
              </a:rPr>
              <a:t>Justificación del Proyecto</a:t>
            </a:r>
            <a:endParaRPr lang="en-US" sz="4374" dirty="0"/>
          </a:p>
        </p:txBody>
      </p:sp>
      <p:sp>
        <p:nvSpPr>
          <p:cNvPr id="6" name="Shape 2"/>
          <p:cNvSpPr/>
          <p:nvPr/>
        </p:nvSpPr>
        <p:spPr>
          <a:xfrm>
            <a:off x="2037993" y="4658797"/>
            <a:ext cx="5166122" cy="2717006"/>
          </a:xfrm>
          <a:prstGeom prst="roundRect">
            <a:avLst>
              <a:gd name="adj" fmla="val 3680"/>
            </a:avLst>
          </a:prstGeom>
          <a:solidFill>
            <a:srgbClr val="F7EDD4"/>
          </a:solidFill>
          <a:ln w="7620">
            <a:solidFill>
              <a:srgbClr val="DDD3BA"/>
            </a:solidFill>
            <a:prstDash val="solid"/>
          </a:ln>
        </p:spPr>
        <p:txBody>
          <a:bodyPr/>
          <a:lstStyle/>
          <a:p>
            <a:endParaRPr lang="es-ES"/>
          </a:p>
        </p:txBody>
      </p:sp>
      <p:sp>
        <p:nvSpPr>
          <p:cNvPr id="7" name="Text 3"/>
          <p:cNvSpPr/>
          <p:nvPr/>
        </p:nvSpPr>
        <p:spPr>
          <a:xfrm>
            <a:off x="2267783" y="4888587"/>
            <a:ext cx="2777490" cy="347186"/>
          </a:xfrm>
          <a:prstGeom prst="rect">
            <a:avLst/>
          </a:prstGeom>
          <a:noFill/>
          <a:ln/>
        </p:spPr>
        <p:txBody>
          <a:bodyPr wrap="none" rtlCol="0" anchor="t"/>
          <a:lstStyle/>
          <a:p>
            <a:pPr marL="0" indent="0">
              <a:lnSpc>
                <a:spcPts val="2734"/>
              </a:lnSpc>
              <a:buNone/>
            </a:pPr>
            <a:r>
              <a:rPr lang="en-US" sz="2187" dirty="0">
                <a:solidFill>
                  <a:srgbClr val="454240"/>
                </a:solidFill>
                <a:latin typeface="Libre Baskerville" pitchFamily="34" charset="0"/>
                <a:ea typeface="Libre Baskerville" pitchFamily="34" charset="-122"/>
                <a:cs typeface="Libre Baskerville" pitchFamily="34" charset="-120"/>
              </a:rPr>
              <a:t>Motivación</a:t>
            </a:r>
            <a:endParaRPr lang="en-US" sz="2187" dirty="0"/>
          </a:p>
        </p:txBody>
      </p:sp>
      <p:sp>
        <p:nvSpPr>
          <p:cNvPr id="8" name="Text 4"/>
          <p:cNvSpPr/>
          <p:nvPr/>
        </p:nvSpPr>
        <p:spPr>
          <a:xfrm>
            <a:off x="2267783" y="5369004"/>
            <a:ext cx="4706541" cy="1777008"/>
          </a:xfrm>
          <a:prstGeom prst="rect">
            <a:avLst/>
          </a:prstGeom>
          <a:noFill/>
          <a:ln/>
        </p:spPr>
        <p:txBody>
          <a:bodyPr wrap="square" rtlCol="0" anchor="t"/>
          <a:lstStyle/>
          <a:p>
            <a:pPr marL="0" indent="0">
              <a:lnSpc>
                <a:spcPts val="2799"/>
              </a:lnSpc>
              <a:buNone/>
            </a:pPr>
            <a:r>
              <a:rPr lang="en-US" sz="1750" dirty="0">
                <a:solidFill>
                  <a:srgbClr val="454240"/>
                </a:solidFill>
                <a:latin typeface="DM Sans" pitchFamily="34" charset="0"/>
                <a:ea typeface="DM Sans" pitchFamily="34" charset="-122"/>
                <a:cs typeface="DM Sans" pitchFamily="34" charset="-120"/>
              </a:rPr>
              <a:t>Los avances recientes en inteligencia artificial han permitido su aplicación en la personalización de la salud, lo que ha generado una gran motivación para este proyecto.</a:t>
            </a:r>
            <a:endParaRPr lang="en-US" sz="1750" dirty="0"/>
          </a:p>
        </p:txBody>
      </p:sp>
      <p:sp>
        <p:nvSpPr>
          <p:cNvPr id="9" name="Shape 5"/>
          <p:cNvSpPr/>
          <p:nvPr/>
        </p:nvSpPr>
        <p:spPr>
          <a:xfrm>
            <a:off x="7426285" y="4658797"/>
            <a:ext cx="5166122" cy="2717006"/>
          </a:xfrm>
          <a:prstGeom prst="roundRect">
            <a:avLst>
              <a:gd name="adj" fmla="val 3680"/>
            </a:avLst>
          </a:prstGeom>
          <a:solidFill>
            <a:srgbClr val="F7EDD4"/>
          </a:solidFill>
          <a:ln w="7620">
            <a:solidFill>
              <a:srgbClr val="DDD3BA"/>
            </a:solidFill>
            <a:prstDash val="solid"/>
          </a:ln>
        </p:spPr>
        <p:txBody>
          <a:bodyPr/>
          <a:lstStyle/>
          <a:p>
            <a:endParaRPr lang="es-ES"/>
          </a:p>
        </p:txBody>
      </p:sp>
      <p:sp>
        <p:nvSpPr>
          <p:cNvPr id="10" name="Text 6"/>
          <p:cNvSpPr/>
          <p:nvPr/>
        </p:nvSpPr>
        <p:spPr>
          <a:xfrm>
            <a:off x="7656076" y="4888587"/>
            <a:ext cx="2918460" cy="347186"/>
          </a:xfrm>
          <a:prstGeom prst="rect">
            <a:avLst/>
          </a:prstGeom>
          <a:noFill/>
          <a:ln/>
        </p:spPr>
        <p:txBody>
          <a:bodyPr wrap="none" rtlCol="0" anchor="t"/>
          <a:lstStyle/>
          <a:p>
            <a:pPr marL="0" indent="0">
              <a:lnSpc>
                <a:spcPts val="2734"/>
              </a:lnSpc>
              <a:buNone/>
            </a:pPr>
            <a:r>
              <a:rPr lang="en-US" sz="2187" dirty="0">
                <a:solidFill>
                  <a:srgbClr val="454240"/>
                </a:solidFill>
                <a:latin typeface="Libre Baskerville" pitchFamily="34" charset="0"/>
                <a:ea typeface="Libre Baskerville" pitchFamily="34" charset="-122"/>
                <a:cs typeface="Libre Baskerville" pitchFamily="34" charset="-120"/>
              </a:rPr>
              <a:t>Problema a Resolver</a:t>
            </a:r>
            <a:endParaRPr lang="en-US" sz="2187" dirty="0"/>
          </a:p>
        </p:txBody>
      </p:sp>
      <p:sp>
        <p:nvSpPr>
          <p:cNvPr id="11" name="Text 7"/>
          <p:cNvSpPr/>
          <p:nvPr/>
        </p:nvSpPr>
        <p:spPr>
          <a:xfrm>
            <a:off x="7656076" y="5369004"/>
            <a:ext cx="4706541" cy="1421606"/>
          </a:xfrm>
          <a:prstGeom prst="rect">
            <a:avLst/>
          </a:prstGeom>
          <a:noFill/>
          <a:ln/>
        </p:spPr>
        <p:txBody>
          <a:bodyPr wrap="square" rtlCol="0" anchor="t"/>
          <a:lstStyle/>
          <a:p>
            <a:pPr marL="0" indent="0">
              <a:lnSpc>
                <a:spcPts val="2799"/>
              </a:lnSpc>
              <a:buNone/>
            </a:pPr>
            <a:r>
              <a:rPr lang="en-US" sz="1750" dirty="0">
                <a:solidFill>
                  <a:srgbClr val="454240"/>
                </a:solidFill>
                <a:latin typeface="DM Sans" pitchFamily="34" charset="0"/>
                <a:ea typeface="DM Sans" pitchFamily="34" charset="-122"/>
                <a:cs typeface="DM Sans" pitchFamily="34" charset="-120"/>
              </a:rPr>
              <a:t>La falta de recomendaciones personalizadas basadas en datos genómicos y biométricos es el problema que este proyecto busca resolver.</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txBody>
          <a:bodyPr/>
          <a:lstStyle/>
          <a:p>
            <a:endParaRPr lang="es-ES"/>
          </a:p>
        </p:txBody>
      </p:sp>
      <p:sp>
        <p:nvSpPr>
          <p:cNvPr id="4" name="Text 1"/>
          <p:cNvSpPr/>
          <p:nvPr/>
        </p:nvSpPr>
        <p:spPr>
          <a:xfrm>
            <a:off x="2037993" y="2572107"/>
            <a:ext cx="7011233" cy="694373"/>
          </a:xfrm>
          <a:prstGeom prst="rect">
            <a:avLst/>
          </a:prstGeom>
          <a:noFill/>
          <a:ln/>
        </p:spPr>
        <p:txBody>
          <a:bodyPr wrap="none" rtlCol="0" anchor="t"/>
          <a:lstStyle/>
          <a:p>
            <a:pPr marL="0" indent="0">
              <a:lnSpc>
                <a:spcPts val="5468"/>
              </a:lnSpc>
              <a:buNone/>
            </a:pPr>
            <a:r>
              <a:rPr lang="en-US" sz="4374" dirty="0">
                <a:solidFill>
                  <a:srgbClr val="5C4E3D"/>
                </a:solidFill>
                <a:latin typeface="Libre Baskerville" pitchFamily="34" charset="0"/>
                <a:ea typeface="Libre Baskerville" pitchFamily="34" charset="-122"/>
                <a:cs typeface="Libre Baskerville" pitchFamily="34" charset="-120"/>
              </a:rPr>
              <a:t>Arquitectura del Sistema</a:t>
            </a:r>
            <a:endParaRPr lang="en-US" sz="4374" dirty="0"/>
          </a:p>
        </p:txBody>
      </p:sp>
      <p:sp>
        <p:nvSpPr>
          <p:cNvPr id="5" name="Text 2"/>
          <p:cNvSpPr/>
          <p:nvPr/>
        </p:nvSpPr>
        <p:spPr>
          <a:xfrm>
            <a:off x="2037993" y="3821906"/>
            <a:ext cx="2777490" cy="347186"/>
          </a:xfrm>
          <a:prstGeom prst="rect">
            <a:avLst/>
          </a:prstGeom>
          <a:noFill/>
          <a:ln/>
        </p:spPr>
        <p:txBody>
          <a:bodyPr wrap="none" rtlCol="0" anchor="t"/>
          <a:lstStyle/>
          <a:p>
            <a:pPr marL="0" indent="0">
              <a:lnSpc>
                <a:spcPts val="2734"/>
              </a:lnSpc>
              <a:buNone/>
            </a:pPr>
            <a:r>
              <a:rPr lang="en-US" sz="2187" dirty="0">
                <a:solidFill>
                  <a:srgbClr val="5C4E3D"/>
                </a:solidFill>
                <a:latin typeface="Libre Baskerville" pitchFamily="34" charset="0"/>
                <a:ea typeface="Libre Baskerville" pitchFamily="34" charset="-122"/>
                <a:cs typeface="Libre Baskerville" pitchFamily="34" charset="-120"/>
              </a:rPr>
              <a:t>main.py</a:t>
            </a:r>
            <a:endParaRPr lang="en-US" sz="2187" dirty="0"/>
          </a:p>
        </p:txBody>
      </p:sp>
      <p:sp>
        <p:nvSpPr>
          <p:cNvPr id="6" name="Text 3"/>
          <p:cNvSpPr/>
          <p:nvPr/>
        </p:nvSpPr>
        <p:spPr>
          <a:xfrm>
            <a:off x="2037993" y="4391263"/>
            <a:ext cx="3156347" cy="710803"/>
          </a:xfrm>
          <a:prstGeom prst="rect">
            <a:avLst/>
          </a:prstGeom>
          <a:noFill/>
          <a:ln/>
        </p:spPr>
        <p:txBody>
          <a:bodyPr wrap="square" rtlCol="0" anchor="t"/>
          <a:lstStyle/>
          <a:p>
            <a:pPr marL="0" indent="0">
              <a:lnSpc>
                <a:spcPts val="2799"/>
              </a:lnSpc>
              <a:buNone/>
            </a:pPr>
            <a:r>
              <a:rPr lang="en-US" sz="1750" dirty="0">
                <a:solidFill>
                  <a:srgbClr val="454240"/>
                </a:solidFill>
                <a:latin typeface="DM Sans" pitchFamily="34" charset="0"/>
                <a:ea typeface="DM Sans" pitchFamily="34" charset="-122"/>
                <a:cs typeface="DM Sans" pitchFamily="34" charset="-120"/>
              </a:rPr>
              <a:t>Configuración del modelo y carga de documentos.</a:t>
            </a:r>
            <a:endParaRPr lang="en-US" sz="1750" dirty="0"/>
          </a:p>
        </p:txBody>
      </p:sp>
      <p:sp>
        <p:nvSpPr>
          <p:cNvPr id="7" name="Text 4"/>
          <p:cNvSpPr/>
          <p:nvPr/>
        </p:nvSpPr>
        <p:spPr>
          <a:xfrm>
            <a:off x="5743932" y="3821906"/>
            <a:ext cx="2777490" cy="347186"/>
          </a:xfrm>
          <a:prstGeom prst="rect">
            <a:avLst/>
          </a:prstGeom>
          <a:noFill/>
          <a:ln/>
        </p:spPr>
        <p:txBody>
          <a:bodyPr wrap="none" rtlCol="0" anchor="t"/>
          <a:lstStyle/>
          <a:p>
            <a:pPr marL="0" indent="0">
              <a:lnSpc>
                <a:spcPts val="2734"/>
              </a:lnSpc>
              <a:buNone/>
            </a:pPr>
            <a:r>
              <a:rPr lang="en-US" sz="2187" dirty="0">
                <a:solidFill>
                  <a:srgbClr val="5C4E3D"/>
                </a:solidFill>
                <a:latin typeface="Libre Baskerville" pitchFamily="34" charset="0"/>
                <a:ea typeface="Libre Baskerville" pitchFamily="34" charset="-122"/>
                <a:cs typeface="Libre Baskerville" pitchFamily="34" charset="-120"/>
              </a:rPr>
              <a:t>custom_agent.py</a:t>
            </a:r>
            <a:endParaRPr lang="en-US" sz="2187" dirty="0"/>
          </a:p>
        </p:txBody>
      </p:sp>
      <p:sp>
        <p:nvSpPr>
          <p:cNvPr id="8" name="Text 5"/>
          <p:cNvSpPr/>
          <p:nvPr/>
        </p:nvSpPr>
        <p:spPr>
          <a:xfrm>
            <a:off x="5743932" y="4391263"/>
            <a:ext cx="3156347" cy="1066205"/>
          </a:xfrm>
          <a:prstGeom prst="rect">
            <a:avLst/>
          </a:prstGeom>
          <a:noFill/>
          <a:ln/>
        </p:spPr>
        <p:txBody>
          <a:bodyPr wrap="square" rtlCol="0" anchor="t"/>
          <a:lstStyle/>
          <a:p>
            <a:pPr marL="0" indent="0">
              <a:lnSpc>
                <a:spcPts val="2799"/>
              </a:lnSpc>
              <a:buNone/>
            </a:pPr>
            <a:r>
              <a:rPr lang="en-US" sz="1750" dirty="0">
                <a:solidFill>
                  <a:srgbClr val="454240"/>
                </a:solidFill>
                <a:latin typeface="DM Sans" pitchFamily="34" charset="0"/>
                <a:ea typeface="DM Sans" pitchFamily="34" charset="-122"/>
                <a:cs typeface="DM Sans" pitchFamily="34" charset="-120"/>
              </a:rPr>
              <a:t>Definición del agente personalizado para manejar consultas.</a:t>
            </a:r>
            <a:endParaRPr lang="en-US" sz="1750" dirty="0"/>
          </a:p>
        </p:txBody>
      </p:sp>
      <p:sp>
        <p:nvSpPr>
          <p:cNvPr id="9" name="Text 6"/>
          <p:cNvSpPr/>
          <p:nvPr/>
        </p:nvSpPr>
        <p:spPr>
          <a:xfrm>
            <a:off x="9449872" y="3821906"/>
            <a:ext cx="2777490" cy="347186"/>
          </a:xfrm>
          <a:prstGeom prst="rect">
            <a:avLst/>
          </a:prstGeom>
          <a:noFill/>
          <a:ln/>
        </p:spPr>
        <p:txBody>
          <a:bodyPr wrap="none" rtlCol="0" anchor="t"/>
          <a:lstStyle/>
          <a:p>
            <a:pPr marL="0" indent="0">
              <a:lnSpc>
                <a:spcPts val="2734"/>
              </a:lnSpc>
              <a:buNone/>
            </a:pPr>
            <a:r>
              <a:rPr lang="en-US" sz="2187" dirty="0">
                <a:solidFill>
                  <a:srgbClr val="5C4E3D"/>
                </a:solidFill>
                <a:latin typeface="Libre Baskerville" pitchFamily="34" charset="0"/>
                <a:ea typeface="Libre Baskerville" pitchFamily="34" charset="-122"/>
                <a:cs typeface="Libre Baskerville" pitchFamily="34" charset="-120"/>
              </a:rPr>
              <a:t>app.py</a:t>
            </a:r>
            <a:endParaRPr lang="en-US" sz="2187" dirty="0"/>
          </a:p>
        </p:txBody>
      </p:sp>
      <p:sp>
        <p:nvSpPr>
          <p:cNvPr id="10" name="Text 7"/>
          <p:cNvSpPr/>
          <p:nvPr/>
        </p:nvSpPr>
        <p:spPr>
          <a:xfrm>
            <a:off x="9449872" y="4391263"/>
            <a:ext cx="3156347" cy="710803"/>
          </a:xfrm>
          <a:prstGeom prst="rect">
            <a:avLst/>
          </a:prstGeom>
          <a:noFill/>
          <a:ln/>
        </p:spPr>
        <p:txBody>
          <a:bodyPr wrap="square" rtlCol="0" anchor="t"/>
          <a:lstStyle/>
          <a:p>
            <a:pPr marL="0" indent="0">
              <a:lnSpc>
                <a:spcPts val="2799"/>
              </a:lnSpc>
              <a:buNone/>
            </a:pPr>
            <a:r>
              <a:rPr lang="en-US" sz="1750" dirty="0">
                <a:solidFill>
                  <a:srgbClr val="454240"/>
                </a:solidFill>
                <a:latin typeface="DM Sans" pitchFamily="34" charset="0"/>
                <a:ea typeface="DM Sans" pitchFamily="34" charset="-122"/>
                <a:cs typeface="DM Sans" pitchFamily="34" charset="-120"/>
              </a:rPr>
              <a:t>Interfaz de usuario con Streamlit.</a:t>
            </a:r>
            <a:endParaRPr lang="en-US" sz="1750" dirty="0"/>
          </a:p>
        </p:txBody>
      </p:sp>
      <p:pic>
        <p:nvPicPr>
          <p:cNvPr id="12" name="Imagen 11">
            <a:extLst>
              <a:ext uri="{FF2B5EF4-FFF2-40B4-BE49-F238E27FC236}">
                <a16:creationId xmlns:a16="http://schemas.microsoft.com/office/drawing/2014/main" id="{6DA2F7C9-41AA-B72C-767D-6143CA7A3ABD}"/>
              </a:ext>
            </a:extLst>
          </p:cNvPr>
          <p:cNvPicPr>
            <a:picLocks noChangeAspect="1"/>
          </p:cNvPicPr>
          <p:nvPr/>
        </p:nvPicPr>
        <p:blipFill>
          <a:blip r:embed="rId4"/>
          <a:stretch>
            <a:fillRect/>
          </a:stretch>
        </p:blipFill>
        <p:spPr>
          <a:xfrm>
            <a:off x="0" y="16789"/>
            <a:ext cx="14630400" cy="2333148"/>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txBody>
          <a:bodyPr/>
          <a:lstStyle/>
          <a:p>
            <a:endParaRPr lang="es-ES"/>
          </a:p>
        </p:txBody>
      </p:sp>
      <p:pic>
        <p:nvPicPr>
          <p:cNvPr id="4" name="Image 1" descr="preencoded.png"/>
          <p:cNvPicPr>
            <a:picLocks noChangeAspect="1"/>
          </p:cNvPicPr>
          <p:nvPr/>
        </p:nvPicPr>
        <p:blipFill>
          <a:blip r:embed="rId4"/>
          <a:stretch>
            <a:fillRect/>
          </a:stretch>
        </p:blipFill>
        <p:spPr>
          <a:xfrm>
            <a:off x="-7620" y="0"/>
            <a:ext cx="3657600" cy="8229600"/>
          </a:xfrm>
          <a:prstGeom prst="rect">
            <a:avLst/>
          </a:prstGeom>
        </p:spPr>
      </p:pic>
      <p:sp>
        <p:nvSpPr>
          <p:cNvPr id="5" name="Text 1"/>
          <p:cNvSpPr/>
          <p:nvPr/>
        </p:nvSpPr>
        <p:spPr>
          <a:xfrm>
            <a:off x="4490799" y="1527929"/>
            <a:ext cx="9306401" cy="1388745"/>
          </a:xfrm>
          <a:prstGeom prst="rect">
            <a:avLst/>
          </a:prstGeom>
          <a:noFill/>
          <a:ln/>
        </p:spPr>
        <p:txBody>
          <a:bodyPr wrap="square" rtlCol="0" anchor="t"/>
          <a:lstStyle/>
          <a:p>
            <a:pPr marL="0" indent="0">
              <a:lnSpc>
                <a:spcPts val="5468"/>
              </a:lnSpc>
              <a:buNone/>
            </a:pPr>
            <a:r>
              <a:rPr lang="en-US" sz="4374" dirty="0">
                <a:solidFill>
                  <a:srgbClr val="5C4E3D"/>
                </a:solidFill>
                <a:latin typeface="Libre Baskerville" pitchFamily="34" charset="0"/>
                <a:ea typeface="Libre Baskerville" pitchFamily="34" charset="-122"/>
                <a:cs typeface="Libre Baskerville" pitchFamily="34" charset="-120"/>
              </a:rPr>
              <a:t>Configuración Inicial y Librerías (main.py)</a:t>
            </a:r>
            <a:endParaRPr lang="en-US" sz="4374" dirty="0"/>
          </a:p>
        </p:txBody>
      </p:sp>
      <p:sp>
        <p:nvSpPr>
          <p:cNvPr id="6" name="Shape 2"/>
          <p:cNvSpPr/>
          <p:nvPr/>
        </p:nvSpPr>
        <p:spPr>
          <a:xfrm>
            <a:off x="4490799" y="3423523"/>
            <a:ext cx="499943" cy="499943"/>
          </a:xfrm>
          <a:prstGeom prst="roundRect">
            <a:avLst>
              <a:gd name="adj" fmla="val 20000"/>
            </a:avLst>
          </a:prstGeom>
          <a:solidFill>
            <a:srgbClr val="F7EDD4"/>
          </a:solidFill>
          <a:ln w="7620">
            <a:solidFill>
              <a:srgbClr val="DDD3BA"/>
            </a:solidFill>
            <a:prstDash val="solid"/>
          </a:ln>
        </p:spPr>
        <p:txBody>
          <a:bodyPr/>
          <a:lstStyle/>
          <a:p>
            <a:endParaRPr lang="es-ES"/>
          </a:p>
        </p:txBody>
      </p:sp>
      <p:sp>
        <p:nvSpPr>
          <p:cNvPr id="7" name="Text 3"/>
          <p:cNvSpPr/>
          <p:nvPr/>
        </p:nvSpPr>
        <p:spPr>
          <a:xfrm>
            <a:off x="4666417" y="3465195"/>
            <a:ext cx="148709" cy="416481"/>
          </a:xfrm>
          <a:prstGeom prst="rect">
            <a:avLst/>
          </a:prstGeom>
          <a:noFill/>
          <a:ln/>
        </p:spPr>
        <p:txBody>
          <a:bodyPr wrap="none" rtlCol="0" anchor="t"/>
          <a:lstStyle/>
          <a:p>
            <a:pPr marL="0" indent="0" algn="ctr">
              <a:lnSpc>
                <a:spcPts val="3281"/>
              </a:lnSpc>
              <a:buNone/>
            </a:pPr>
            <a:r>
              <a:rPr lang="en-US" sz="2624" dirty="0">
                <a:solidFill>
                  <a:srgbClr val="454240"/>
                </a:solidFill>
                <a:latin typeface="Libre Baskerville" pitchFamily="34" charset="0"/>
                <a:ea typeface="Libre Baskerville" pitchFamily="34" charset="-122"/>
                <a:cs typeface="Libre Baskerville" pitchFamily="34" charset="-120"/>
              </a:rPr>
              <a:t>1</a:t>
            </a:r>
            <a:endParaRPr lang="en-US" sz="2624" dirty="0"/>
          </a:p>
        </p:txBody>
      </p:sp>
      <p:sp>
        <p:nvSpPr>
          <p:cNvPr id="8" name="Text 4"/>
          <p:cNvSpPr/>
          <p:nvPr/>
        </p:nvSpPr>
        <p:spPr>
          <a:xfrm>
            <a:off x="5212913" y="3499842"/>
            <a:ext cx="3820001" cy="694373"/>
          </a:xfrm>
          <a:prstGeom prst="rect">
            <a:avLst/>
          </a:prstGeom>
          <a:noFill/>
          <a:ln/>
        </p:spPr>
        <p:txBody>
          <a:bodyPr wrap="square" rtlCol="0" anchor="t"/>
          <a:lstStyle/>
          <a:p>
            <a:pPr marL="0" indent="0">
              <a:lnSpc>
                <a:spcPts val="2734"/>
              </a:lnSpc>
              <a:buNone/>
            </a:pPr>
            <a:r>
              <a:rPr lang="en-US" sz="2187" dirty="0">
                <a:solidFill>
                  <a:srgbClr val="454240"/>
                </a:solidFill>
                <a:latin typeface="Libre Baskerville" pitchFamily="34" charset="0"/>
                <a:ea typeface="Libre Baskerville" pitchFamily="34" charset="-122"/>
                <a:cs typeface="Libre Baskerville" pitchFamily="34" charset="-120"/>
              </a:rPr>
              <a:t>Importación de librerías esenciales</a:t>
            </a:r>
            <a:endParaRPr lang="en-US" sz="2187" dirty="0"/>
          </a:p>
        </p:txBody>
      </p:sp>
      <p:sp>
        <p:nvSpPr>
          <p:cNvPr id="9" name="Text 5"/>
          <p:cNvSpPr/>
          <p:nvPr/>
        </p:nvSpPr>
        <p:spPr>
          <a:xfrm>
            <a:off x="5212913" y="4327446"/>
            <a:ext cx="3820001" cy="710803"/>
          </a:xfrm>
          <a:prstGeom prst="rect">
            <a:avLst/>
          </a:prstGeom>
          <a:noFill/>
          <a:ln/>
        </p:spPr>
        <p:txBody>
          <a:bodyPr wrap="square" rtlCol="0" anchor="t"/>
          <a:lstStyle/>
          <a:p>
            <a:pPr marL="0" indent="0">
              <a:lnSpc>
                <a:spcPts val="2799"/>
              </a:lnSpc>
              <a:buNone/>
            </a:pPr>
            <a:r>
              <a:rPr lang="en-US" sz="1750" dirty="0">
                <a:solidFill>
                  <a:srgbClr val="454240"/>
                </a:solidFill>
                <a:latin typeface="DM Sans" pitchFamily="34" charset="0"/>
                <a:ea typeface="DM Sans" pitchFamily="34" charset="-122"/>
                <a:cs typeface="DM Sans" pitchFamily="34" charset="-120"/>
              </a:rPr>
              <a:t>Se importan las librerías necesarias para el funcionamiento del sistema.</a:t>
            </a:r>
            <a:endParaRPr lang="en-US" sz="1750" dirty="0"/>
          </a:p>
        </p:txBody>
      </p:sp>
      <p:sp>
        <p:nvSpPr>
          <p:cNvPr id="10" name="Shape 6"/>
          <p:cNvSpPr/>
          <p:nvPr/>
        </p:nvSpPr>
        <p:spPr>
          <a:xfrm>
            <a:off x="9255085" y="3423523"/>
            <a:ext cx="499943" cy="499943"/>
          </a:xfrm>
          <a:prstGeom prst="roundRect">
            <a:avLst>
              <a:gd name="adj" fmla="val 20000"/>
            </a:avLst>
          </a:prstGeom>
          <a:solidFill>
            <a:srgbClr val="F7EDD4"/>
          </a:solidFill>
          <a:ln w="7620">
            <a:solidFill>
              <a:srgbClr val="DDD3BA"/>
            </a:solidFill>
            <a:prstDash val="solid"/>
          </a:ln>
        </p:spPr>
        <p:txBody>
          <a:bodyPr/>
          <a:lstStyle/>
          <a:p>
            <a:endParaRPr lang="es-ES"/>
          </a:p>
        </p:txBody>
      </p:sp>
      <p:sp>
        <p:nvSpPr>
          <p:cNvPr id="11" name="Text 7"/>
          <p:cNvSpPr/>
          <p:nvPr/>
        </p:nvSpPr>
        <p:spPr>
          <a:xfrm>
            <a:off x="9402366" y="3465195"/>
            <a:ext cx="205383" cy="416481"/>
          </a:xfrm>
          <a:prstGeom prst="rect">
            <a:avLst/>
          </a:prstGeom>
          <a:noFill/>
          <a:ln/>
        </p:spPr>
        <p:txBody>
          <a:bodyPr wrap="none" rtlCol="0" anchor="t"/>
          <a:lstStyle/>
          <a:p>
            <a:pPr marL="0" indent="0" algn="ctr">
              <a:lnSpc>
                <a:spcPts val="3281"/>
              </a:lnSpc>
              <a:buNone/>
            </a:pPr>
            <a:r>
              <a:rPr lang="en-US" sz="2624" dirty="0">
                <a:solidFill>
                  <a:srgbClr val="454240"/>
                </a:solidFill>
                <a:latin typeface="Libre Baskerville" pitchFamily="34" charset="0"/>
                <a:ea typeface="Libre Baskerville" pitchFamily="34" charset="-122"/>
                <a:cs typeface="Libre Baskerville" pitchFamily="34" charset="-120"/>
              </a:rPr>
              <a:t>2</a:t>
            </a:r>
            <a:endParaRPr lang="en-US" sz="2624" dirty="0"/>
          </a:p>
        </p:txBody>
      </p:sp>
      <p:sp>
        <p:nvSpPr>
          <p:cNvPr id="12" name="Text 8"/>
          <p:cNvSpPr/>
          <p:nvPr/>
        </p:nvSpPr>
        <p:spPr>
          <a:xfrm>
            <a:off x="9977199" y="3499842"/>
            <a:ext cx="3820001" cy="694373"/>
          </a:xfrm>
          <a:prstGeom prst="rect">
            <a:avLst/>
          </a:prstGeom>
          <a:noFill/>
          <a:ln/>
        </p:spPr>
        <p:txBody>
          <a:bodyPr wrap="square" rtlCol="0" anchor="t"/>
          <a:lstStyle/>
          <a:p>
            <a:pPr marL="0" indent="0">
              <a:lnSpc>
                <a:spcPts val="2734"/>
              </a:lnSpc>
              <a:buNone/>
            </a:pPr>
            <a:r>
              <a:rPr lang="en-US" sz="2187" dirty="0">
                <a:solidFill>
                  <a:srgbClr val="454240"/>
                </a:solidFill>
                <a:latin typeface="Libre Baskerville" pitchFamily="34" charset="0"/>
                <a:ea typeface="Libre Baskerville" pitchFamily="34" charset="-122"/>
                <a:cs typeface="Libre Baskerville" pitchFamily="34" charset="-120"/>
              </a:rPr>
              <a:t>Configuración de variables de entorno y caché</a:t>
            </a:r>
            <a:endParaRPr lang="en-US" sz="2187" dirty="0"/>
          </a:p>
        </p:txBody>
      </p:sp>
      <p:sp>
        <p:nvSpPr>
          <p:cNvPr id="13" name="Text 9"/>
          <p:cNvSpPr/>
          <p:nvPr/>
        </p:nvSpPr>
        <p:spPr>
          <a:xfrm>
            <a:off x="9977199" y="4737080"/>
            <a:ext cx="3820001" cy="1066205"/>
          </a:xfrm>
          <a:prstGeom prst="rect">
            <a:avLst/>
          </a:prstGeom>
          <a:noFill/>
          <a:ln/>
        </p:spPr>
        <p:txBody>
          <a:bodyPr wrap="square" rtlCol="0" anchor="t"/>
          <a:lstStyle/>
          <a:p>
            <a:pPr marL="0" indent="0">
              <a:lnSpc>
                <a:spcPts val="2799"/>
              </a:lnSpc>
              <a:buNone/>
            </a:pPr>
            <a:r>
              <a:rPr lang="en-US" sz="1750" dirty="0">
                <a:solidFill>
                  <a:srgbClr val="454240"/>
                </a:solidFill>
                <a:latin typeface="DM Sans" pitchFamily="34" charset="0"/>
                <a:ea typeface="DM Sans" pitchFamily="34" charset="-122"/>
                <a:cs typeface="DM Sans" pitchFamily="34" charset="-120"/>
              </a:rPr>
              <a:t>Se establecen las variables de entorno y se configura el uso de caché para mejorar la eficiencia.</a:t>
            </a:r>
            <a:endParaRPr lang="en-US" sz="1750" dirty="0"/>
          </a:p>
        </p:txBody>
      </p:sp>
      <p:sp>
        <p:nvSpPr>
          <p:cNvPr id="14" name="Shape 10"/>
          <p:cNvSpPr/>
          <p:nvPr/>
        </p:nvSpPr>
        <p:spPr>
          <a:xfrm>
            <a:off x="4490799" y="5789414"/>
            <a:ext cx="499943" cy="499943"/>
          </a:xfrm>
          <a:prstGeom prst="roundRect">
            <a:avLst>
              <a:gd name="adj" fmla="val 20000"/>
            </a:avLst>
          </a:prstGeom>
          <a:solidFill>
            <a:srgbClr val="F7EDD4"/>
          </a:solidFill>
          <a:ln w="7620">
            <a:solidFill>
              <a:srgbClr val="DDD3BA"/>
            </a:solidFill>
            <a:prstDash val="solid"/>
          </a:ln>
        </p:spPr>
        <p:txBody>
          <a:bodyPr/>
          <a:lstStyle/>
          <a:p>
            <a:endParaRPr lang="es-ES"/>
          </a:p>
        </p:txBody>
      </p:sp>
      <p:sp>
        <p:nvSpPr>
          <p:cNvPr id="15" name="Text 11"/>
          <p:cNvSpPr/>
          <p:nvPr/>
        </p:nvSpPr>
        <p:spPr>
          <a:xfrm>
            <a:off x="4638080" y="5831086"/>
            <a:ext cx="205383" cy="416481"/>
          </a:xfrm>
          <a:prstGeom prst="rect">
            <a:avLst/>
          </a:prstGeom>
          <a:noFill/>
          <a:ln/>
        </p:spPr>
        <p:txBody>
          <a:bodyPr wrap="none" rtlCol="0" anchor="t"/>
          <a:lstStyle/>
          <a:p>
            <a:pPr marL="0" indent="0" algn="ctr">
              <a:lnSpc>
                <a:spcPts val="3281"/>
              </a:lnSpc>
              <a:buNone/>
            </a:pPr>
            <a:r>
              <a:rPr lang="en-US" sz="2624" dirty="0">
                <a:solidFill>
                  <a:srgbClr val="454240"/>
                </a:solidFill>
                <a:latin typeface="Libre Baskerville" pitchFamily="34" charset="0"/>
                <a:ea typeface="Libre Baskerville" pitchFamily="34" charset="-122"/>
                <a:cs typeface="Libre Baskerville" pitchFamily="34" charset="-120"/>
              </a:rPr>
              <a:t>3</a:t>
            </a:r>
            <a:endParaRPr lang="en-US" sz="2624" dirty="0"/>
          </a:p>
        </p:txBody>
      </p:sp>
      <p:sp>
        <p:nvSpPr>
          <p:cNvPr id="16" name="Text 12"/>
          <p:cNvSpPr/>
          <p:nvPr/>
        </p:nvSpPr>
        <p:spPr>
          <a:xfrm>
            <a:off x="5212913" y="5865733"/>
            <a:ext cx="3495437" cy="347186"/>
          </a:xfrm>
          <a:prstGeom prst="rect">
            <a:avLst/>
          </a:prstGeom>
          <a:noFill/>
          <a:ln/>
        </p:spPr>
        <p:txBody>
          <a:bodyPr wrap="none" rtlCol="0" anchor="t"/>
          <a:lstStyle/>
          <a:p>
            <a:pPr marL="0" indent="0">
              <a:lnSpc>
                <a:spcPts val="2734"/>
              </a:lnSpc>
              <a:buNone/>
            </a:pPr>
            <a:r>
              <a:rPr lang="en-US" sz="2187" dirty="0">
                <a:solidFill>
                  <a:srgbClr val="454240"/>
                </a:solidFill>
                <a:latin typeface="Libre Baskerville" pitchFamily="34" charset="0"/>
                <a:ea typeface="Libre Baskerville" pitchFamily="34" charset="-122"/>
                <a:cs typeface="Libre Baskerville" pitchFamily="34" charset="-120"/>
              </a:rPr>
              <a:t>Inicialización de FastAPI</a:t>
            </a:r>
            <a:endParaRPr lang="en-US" sz="2187" dirty="0"/>
          </a:p>
        </p:txBody>
      </p:sp>
      <p:sp>
        <p:nvSpPr>
          <p:cNvPr id="17" name="Text 13"/>
          <p:cNvSpPr/>
          <p:nvPr/>
        </p:nvSpPr>
        <p:spPr>
          <a:xfrm>
            <a:off x="5212913" y="6346150"/>
            <a:ext cx="8584287" cy="355402"/>
          </a:xfrm>
          <a:prstGeom prst="rect">
            <a:avLst/>
          </a:prstGeom>
          <a:noFill/>
          <a:ln/>
        </p:spPr>
        <p:txBody>
          <a:bodyPr wrap="none" rtlCol="0" anchor="t"/>
          <a:lstStyle/>
          <a:p>
            <a:pPr marL="0" indent="0">
              <a:lnSpc>
                <a:spcPts val="2799"/>
              </a:lnSpc>
              <a:buNone/>
            </a:pPr>
            <a:r>
              <a:rPr lang="en-US" sz="1750" dirty="0">
                <a:solidFill>
                  <a:srgbClr val="454240"/>
                </a:solidFill>
                <a:latin typeface="DM Sans" pitchFamily="34" charset="0"/>
                <a:ea typeface="DM Sans" pitchFamily="34" charset="-122"/>
                <a:cs typeface="DM Sans" pitchFamily="34" charset="-120"/>
              </a:rPr>
              <a:t>Se inicializa FastAPI para crear la API del servicio.</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txBody>
          <a:bodyPr/>
          <a:lstStyle/>
          <a:p>
            <a:endParaRPr lang="es-ES"/>
          </a:p>
        </p:txBody>
      </p:sp>
      <p:sp>
        <p:nvSpPr>
          <p:cNvPr id="4" name="Text 1"/>
          <p:cNvSpPr/>
          <p:nvPr/>
        </p:nvSpPr>
        <p:spPr>
          <a:xfrm>
            <a:off x="2037874" y="2125237"/>
            <a:ext cx="10554414" cy="1388745"/>
          </a:xfrm>
          <a:prstGeom prst="rect">
            <a:avLst/>
          </a:prstGeom>
          <a:noFill/>
          <a:ln/>
        </p:spPr>
        <p:txBody>
          <a:bodyPr wrap="square" rtlCol="0" anchor="t"/>
          <a:lstStyle/>
          <a:p>
            <a:pPr marL="0" indent="0">
              <a:lnSpc>
                <a:spcPts val="5468"/>
              </a:lnSpc>
              <a:buNone/>
            </a:pPr>
            <a:r>
              <a:rPr lang="en-US" sz="4374" dirty="0">
                <a:solidFill>
                  <a:srgbClr val="5C4E3D"/>
                </a:solidFill>
                <a:latin typeface="Libre Baskerville" pitchFamily="34" charset="0"/>
                <a:ea typeface="Libre Baskerville" pitchFamily="34" charset="-122"/>
                <a:cs typeface="Libre Baskerville" pitchFamily="34" charset="-120"/>
              </a:rPr>
              <a:t>Configuración del Modelo y Embeddings (main.py)</a:t>
            </a:r>
            <a:endParaRPr lang="en-US" sz="4374" dirty="0"/>
          </a:p>
        </p:txBody>
      </p:sp>
      <p:pic>
        <p:nvPicPr>
          <p:cNvPr id="5" name="Image 1" descr="preencoded.png"/>
          <p:cNvPicPr>
            <a:picLocks noChangeAspect="1"/>
          </p:cNvPicPr>
          <p:nvPr/>
        </p:nvPicPr>
        <p:blipFill>
          <a:blip r:embed="rId4"/>
          <a:stretch>
            <a:fillRect/>
          </a:stretch>
        </p:blipFill>
        <p:spPr>
          <a:xfrm>
            <a:off x="2037993" y="4046934"/>
            <a:ext cx="555427" cy="555427"/>
          </a:xfrm>
          <a:prstGeom prst="rect">
            <a:avLst/>
          </a:prstGeom>
        </p:spPr>
      </p:pic>
      <p:sp>
        <p:nvSpPr>
          <p:cNvPr id="6" name="Text 2"/>
          <p:cNvSpPr/>
          <p:nvPr/>
        </p:nvSpPr>
        <p:spPr>
          <a:xfrm>
            <a:off x="2037993" y="4824532"/>
            <a:ext cx="2951202" cy="347186"/>
          </a:xfrm>
          <a:prstGeom prst="rect">
            <a:avLst/>
          </a:prstGeom>
          <a:noFill/>
          <a:ln/>
        </p:spPr>
        <p:txBody>
          <a:bodyPr wrap="none" rtlCol="0" anchor="t"/>
          <a:lstStyle/>
          <a:p>
            <a:pPr marL="0" indent="0" algn="l">
              <a:lnSpc>
                <a:spcPts val="2734"/>
              </a:lnSpc>
              <a:buNone/>
            </a:pPr>
            <a:r>
              <a:rPr lang="en-US" sz="2187" dirty="0">
                <a:solidFill>
                  <a:srgbClr val="454240"/>
                </a:solidFill>
                <a:latin typeface="Libre Baskerville" pitchFamily="34" charset="0"/>
                <a:ea typeface="Libre Baskerville" pitchFamily="34" charset="-122"/>
                <a:cs typeface="Libre Baskerville" pitchFamily="34" charset="-120"/>
              </a:rPr>
              <a:t>Carga de la clave API</a:t>
            </a:r>
            <a:endParaRPr lang="en-US" sz="2187" dirty="0"/>
          </a:p>
        </p:txBody>
      </p:sp>
      <p:sp>
        <p:nvSpPr>
          <p:cNvPr id="7" name="Text 3"/>
          <p:cNvSpPr/>
          <p:nvPr/>
        </p:nvSpPr>
        <p:spPr>
          <a:xfrm>
            <a:off x="2037993" y="5304949"/>
            <a:ext cx="5110520" cy="710803"/>
          </a:xfrm>
          <a:prstGeom prst="rect">
            <a:avLst/>
          </a:prstGeom>
          <a:noFill/>
          <a:ln/>
        </p:spPr>
        <p:txBody>
          <a:bodyPr wrap="square" rtlCol="0" anchor="t"/>
          <a:lstStyle/>
          <a:p>
            <a:pPr marL="0" indent="0" algn="l">
              <a:lnSpc>
                <a:spcPts val="2799"/>
              </a:lnSpc>
              <a:buNone/>
            </a:pPr>
            <a:r>
              <a:rPr lang="en-US" sz="1750" dirty="0">
                <a:solidFill>
                  <a:srgbClr val="454240"/>
                </a:solidFill>
                <a:latin typeface="DM Sans" pitchFamily="34" charset="0"/>
                <a:ea typeface="DM Sans" pitchFamily="34" charset="-122"/>
                <a:cs typeface="DM Sans" pitchFamily="34" charset="-120"/>
              </a:rPr>
              <a:t>Se carga la clave API necesaria para el modelo de lenguaje ChatGroq.</a:t>
            </a:r>
            <a:endParaRPr lang="en-US" sz="1750" dirty="0"/>
          </a:p>
        </p:txBody>
      </p:sp>
      <p:pic>
        <p:nvPicPr>
          <p:cNvPr id="8" name="Image 2" descr="preencoded.png"/>
          <p:cNvPicPr>
            <a:picLocks noChangeAspect="1"/>
          </p:cNvPicPr>
          <p:nvPr/>
        </p:nvPicPr>
        <p:blipFill>
          <a:blip r:embed="rId5"/>
          <a:stretch>
            <a:fillRect/>
          </a:stretch>
        </p:blipFill>
        <p:spPr>
          <a:xfrm>
            <a:off x="7481768" y="4046934"/>
            <a:ext cx="555427" cy="555427"/>
          </a:xfrm>
          <a:prstGeom prst="rect">
            <a:avLst/>
          </a:prstGeom>
        </p:spPr>
      </p:pic>
      <p:sp>
        <p:nvSpPr>
          <p:cNvPr id="9" name="Text 4"/>
          <p:cNvSpPr/>
          <p:nvPr/>
        </p:nvSpPr>
        <p:spPr>
          <a:xfrm>
            <a:off x="7481768" y="4824532"/>
            <a:ext cx="3981093" cy="347186"/>
          </a:xfrm>
          <a:prstGeom prst="rect">
            <a:avLst/>
          </a:prstGeom>
          <a:noFill/>
          <a:ln/>
        </p:spPr>
        <p:txBody>
          <a:bodyPr wrap="none" rtlCol="0" anchor="t"/>
          <a:lstStyle/>
          <a:p>
            <a:pPr marL="0" indent="0" algn="l">
              <a:lnSpc>
                <a:spcPts val="2734"/>
              </a:lnSpc>
              <a:buNone/>
            </a:pPr>
            <a:r>
              <a:rPr lang="en-US" sz="2187" dirty="0">
                <a:solidFill>
                  <a:srgbClr val="454240"/>
                </a:solidFill>
                <a:latin typeface="Libre Baskerville" pitchFamily="34" charset="0"/>
                <a:ea typeface="Libre Baskerville" pitchFamily="34" charset="-122"/>
                <a:cs typeface="Libre Baskerville" pitchFamily="34" charset="-120"/>
              </a:rPr>
              <a:t>Preparación de embeddings</a:t>
            </a:r>
            <a:endParaRPr lang="en-US" sz="2187" dirty="0"/>
          </a:p>
        </p:txBody>
      </p:sp>
      <p:sp>
        <p:nvSpPr>
          <p:cNvPr id="10" name="Text 5"/>
          <p:cNvSpPr/>
          <p:nvPr/>
        </p:nvSpPr>
        <p:spPr>
          <a:xfrm>
            <a:off x="7481768" y="5304949"/>
            <a:ext cx="5110639" cy="710803"/>
          </a:xfrm>
          <a:prstGeom prst="rect">
            <a:avLst/>
          </a:prstGeom>
          <a:noFill/>
          <a:ln/>
        </p:spPr>
        <p:txBody>
          <a:bodyPr wrap="square" rtlCol="0" anchor="t"/>
          <a:lstStyle/>
          <a:p>
            <a:pPr marL="0" indent="0" algn="l">
              <a:lnSpc>
                <a:spcPts val="2799"/>
              </a:lnSpc>
              <a:buNone/>
            </a:pPr>
            <a:r>
              <a:rPr lang="en-US" sz="1750" dirty="0">
                <a:solidFill>
                  <a:srgbClr val="454240"/>
                </a:solidFill>
                <a:latin typeface="DM Sans" pitchFamily="34" charset="0"/>
                <a:ea typeface="DM Sans" pitchFamily="34" charset="-122"/>
                <a:cs typeface="DM Sans" pitchFamily="34" charset="-120"/>
              </a:rPr>
              <a:t>Se construye un índice vectorial usando FAISS para los embeddings del modelo.</a:t>
            </a:r>
            <a:endParaRPr lang="en-US" sz="1750" dirty="0"/>
          </a:p>
        </p:txBody>
      </p:sp>
      <p:pic>
        <p:nvPicPr>
          <p:cNvPr id="11" name="Image 1" descr="preencoded.png">
            <a:extLst>
              <a:ext uri="{FF2B5EF4-FFF2-40B4-BE49-F238E27FC236}">
                <a16:creationId xmlns:a16="http://schemas.microsoft.com/office/drawing/2014/main" id="{513658E5-8B63-72DA-7868-53BD0528903D}"/>
              </a:ext>
            </a:extLst>
          </p:cNvPr>
          <p:cNvPicPr>
            <a:picLocks noChangeAspect="1"/>
          </p:cNvPicPr>
          <p:nvPr/>
        </p:nvPicPr>
        <p:blipFill>
          <a:blip r:embed="rId6"/>
          <a:stretch>
            <a:fillRect/>
          </a:stretch>
        </p:blipFill>
        <p:spPr>
          <a:xfrm>
            <a:off x="0" y="1"/>
            <a:ext cx="14630400" cy="171268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txBody>
          <a:bodyPr/>
          <a:lstStyle/>
          <a:p>
            <a:endParaRPr lang="es-ES"/>
          </a:p>
        </p:txBody>
      </p:sp>
      <p:pic>
        <p:nvPicPr>
          <p:cNvPr id="4" name="Image 1" descr="preencoded.png"/>
          <p:cNvPicPr>
            <a:picLocks noChangeAspect="1"/>
          </p:cNvPicPr>
          <p:nvPr/>
        </p:nvPicPr>
        <p:blipFill>
          <a:blip r:embed="rId4"/>
          <a:stretch>
            <a:fillRect/>
          </a:stretch>
        </p:blipFill>
        <p:spPr>
          <a:xfrm>
            <a:off x="-7620" y="0"/>
            <a:ext cx="3657600" cy="8229600"/>
          </a:xfrm>
          <a:prstGeom prst="rect">
            <a:avLst/>
          </a:prstGeom>
        </p:spPr>
      </p:pic>
      <p:sp>
        <p:nvSpPr>
          <p:cNvPr id="5" name="Text 1"/>
          <p:cNvSpPr/>
          <p:nvPr/>
        </p:nvSpPr>
        <p:spPr>
          <a:xfrm>
            <a:off x="4490799" y="933688"/>
            <a:ext cx="9306401" cy="1388745"/>
          </a:xfrm>
          <a:prstGeom prst="rect">
            <a:avLst/>
          </a:prstGeom>
          <a:noFill/>
          <a:ln/>
        </p:spPr>
        <p:txBody>
          <a:bodyPr wrap="square" rtlCol="0" anchor="t"/>
          <a:lstStyle/>
          <a:p>
            <a:pPr marL="0" indent="0">
              <a:lnSpc>
                <a:spcPts val="5468"/>
              </a:lnSpc>
              <a:buNone/>
            </a:pPr>
            <a:r>
              <a:rPr lang="en-US" sz="4374" dirty="0">
                <a:solidFill>
                  <a:srgbClr val="5C4E3D"/>
                </a:solidFill>
                <a:latin typeface="Libre Baskerville" pitchFamily="34" charset="0"/>
                <a:ea typeface="Libre Baskerville" pitchFamily="34" charset="-122"/>
                <a:cs typeface="Libre Baskerville" pitchFamily="34" charset="-120"/>
              </a:rPr>
              <a:t>Funciones Clave y Endpoints (main.py)</a:t>
            </a:r>
            <a:endParaRPr lang="en-US" sz="4374" dirty="0"/>
          </a:p>
        </p:txBody>
      </p:sp>
      <p:sp>
        <p:nvSpPr>
          <p:cNvPr id="6" name="Shape 2"/>
          <p:cNvSpPr/>
          <p:nvPr/>
        </p:nvSpPr>
        <p:spPr>
          <a:xfrm>
            <a:off x="4801910" y="2655689"/>
            <a:ext cx="44410" cy="4640223"/>
          </a:xfrm>
          <a:prstGeom prst="roundRect">
            <a:avLst>
              <a:gd name="adj" fmla="val 225151"/>
            </a:avLst>
          </a:prstGeom>
          <a:solidFill>
            <a:srgbClr val="DDD3BA"/>
          </a:solidFill>
          <a:ln/>
        </p:spPr>
        <p:txBody>
          <a:bodyPr/>
          <a:lstStyle/>
          <a:p>
            <a:endParaRPr lang="es-ES"/>
          </a:p>
        </p:txBody>
      </p:sp>
      <p:sp>
        <p:nvSpPr>
          <p:cNvPr id="7" name="Shape 3"/>
          <p:cNvSpPr/>
          <p:nvPr/>
        </p:nvSpPr>
        <p:spPr>
          <a:xfrm>
            <a:off x="5074027" y="3056989"/>
            <a:ext cx="777597" cy="44410"/>
          </a:xfrm>
          <a:prstGeom prst="roundRect">
            <a:avLst>
              <a:gd name="adj" fmla="val 225151"/>
            </a:avLst>
          </a:prstGeom>
          <a:solidFill>
            <a:srgbClr val="DDD3BA"/>
          </a:solidFill>
          <a:ln/>
        </p:spPr>
        <p:txBody>
          <a:bodyPr/>
          <a:lstStyle/>
          <a:p>
            <a:endParaRPr lang="es-ES"/>
          </a:p>
        </p:txBody>
      </p:sp>
      <p:sp>
        <p:nvSpPr>
          <p:cNvPr id="8" name="Shape 4"/>
          <p:cNvSpPr/>
          <p:nvPr/>
        </p:nvSpPr>
        <p:spPr>
          <a:xfrm>
            <a:off x="4574084" y="2829282"/>
            <a:ext cx="499943" cy="499943"/>
          </a:xfrm>
          <a:prstGeom prst="roundRect">
            <a:avLst>
              <a:gd name="adj" fmla="val 20000"/>
            </a:avLst>
          </a:prstGeom>
          <a:solidFill>
            <a:srgbClr val="F7EDD4"/>
          </a:solidFill>
          <a:ln w="7620">
            <a:solidFill>
              <a:srgbClr val="DDD3BA"/>
            </a:solidFill>
            <a:prstDash val="solid"/>
          </a:ln>
        </p:spPr>
        <p:txBody>
          <a:bodyPr/>
          <a:lstStyle/>
          <a:p>
            <a:endParaRPr lang="es-ES"/>
          </a:p>
        </p:txBody>
      </p:sp>
      <p:sp>
        <p:nvSpPr>
          <p:cNvPr id="9" name="Text 5"/>
          <p:cNvSpPr/>
          <p:nvPr/>
        </p:nvSpPr>
        <p:spPr>
          <a:xfrm>
            <a:off x="4749701" y="2870954"/>
            <a:ext cx="148709" cy="416481"/>
          </a:xfrm>
          <a:prstGeom prst="rect">
            <a:avLst/>
          </a:prstGeom>
          <a:noFill/>
          <a:ln/>
        </p:spPr>
        <p:txBody>
          <a:bodyPr wrap="none" rtlCol="0" anchor="t"/>
          <a:lstStyle/>
          <a:p>
            <a:pPr marL="0" indent="0" algn="ctr">
              <a:lnSpc>
                <a:spcPts val="3281"/>
              </a:lnSpc>
              <a:buNone/>
            </a:pPr>
            <a:r>
              <a:rPr lang="en-US" sz="2624" dirty="0">
                <a:solidFill>
                  <a:srgbClr val="454240"/>
                </a:solidFill>
                <a:latin typeface="Libre Baskerville" pitchFamily="34" charset="0"/>
                <a:ea typeface="Libre Baskerville" pitchFamily="34" charset="-122"/>
                <a:cs typeface="Libre Baskerville" pitchFamily="34" charset="-120"/>
              </a:rPr>
              <a:t>1</a:t>
            </a:r>
            <a:endParaRPr lang="en-US" sz="2624" dirty="0"/>
          </a:p>
        </p:txBody>
      </p:sp>
      <p:sp>
        <p:nvSpPr>
          <p:cNvPr id="10" name="Text 6"/>
          <p:cNvSpPr/>
          <p:nvPr/>
        </p:nvSpPr>
        <p:spPr>
          <a:xfrm>
            <a:off x="6046113" y="2877860"/>
            <a:ext cx="2777490" cy="347186"/>
          </a:xfrm>
          <a:prstGeom prst="rect">
            <a:avLst/>
          </a:prstGeom>
          <a:noFill/>
          <a:ln/>
        </p:spPr>
        <p:txBody>
          <a:bodyPr wrap="none" rtlCol="0" anchor="t"/>
          <a:lstStyle/>
          <a:p>
            <a:pPr marL="0" indent="0" algn="l">
              <a:lnSpc>
                <a:spcPts val="2734"/>
              </a:lnSpc>
              <a:buNone/>
            </a:pPr>
            <a:r>
              <a:rPr lang="en-US" sz="2187" dirty="0">
                <a:solidFill>
                  <a:srgbClr val="454240"/>
                </a:solidFill>
                <a:latin typeface="Libre Baskerville" pitchFamily="34" charset="0"/>
                <a:ea typeface="Libre Baskerville" pitchFamily="34" charset="-122"/>
                <a:cs typeface="Libre Baskerville" pitchFamily="34" charset="-120"/>
              </a:rPr>
              <a:t>Endpoint /ask</a:t>
            </a:r>
            <a:endParaRPr lang="en-US" sz="2187" dirty="0"/>
          </a:p>
        </p:txBody>
      </p:sp>
      <p:sp>
        <p:nvSpPr>
          <p:cNvPr id="11" name="Text 7"/>
          <p:cNvSpPr/>
          <p:nvPr/>
        </p:nvSpPr>
        <p:spPr>
          <a:xfrm>
            <a:off x="6046113" y="3358277"/>
            <a:ext cx="7751088" cy="355402"/>
          </a:xfrm>
          <a:prstGeom prst="rect">
            <a:avLst/>
          </a:prstGeom>
          <a:noFill/>
          <a:ln/>
        </p:spPr>
        <p:txBody>
          <a:bodyPr wrap="none" rtlCol="0" anchor="t"/>
          <a:lstStyle/>
          <a:p>
            <a:pPr marL="0" indent="0" algn="l">
              <a:lnSpc>
                <a:spcPts val="2799"/>
              </a:lnSpc>
              <a:buNone/>
            </a:pPr>
            <a:r>
              <a:rPr lang="en-US" sz="1750" dirty="0">
                <a:solidFill>
                  <a:srgbClr val="454240"/>
                </a:solidFill>
                <a:latin typeface="DM Sans" pitchFamily="34" charset="0"/>
                <a:ea typeface="DM Sans" pitchFamily="34" charset="-122"/>
                <a:cs typeface="DM Sans" pitchFamily="34" charset="-120"/>
              </a:rPr>
              <a:t>Se define el endpoint /ask para manejar las preguntas de los usuarios.</a:t>
            </a:r>
            <a:endParaRPr lang="en-US" sz="1750" dirty="0"/>
          </a:p>
        </p:txBody>
      </p:sp>
      <p:sp>
        <p:nvSpPr>
          <p:cNvPr id="12" name="Shape 8"/>
          <p:cNvSpPr/>
          <p:nvPr/>
        </p:nvSpPr>
        <p:spPr>
          <a:xfrm>
            <a:off x="5074027" y="4559320"/>
            <a:ext cx="777597" cy="44410"/>
          </a:xfrm>
          <a:prstGeom prst="roundRect">
            <a:avLst>
              <a:gd name="adj" fmla="val 225151"/>
            </a:avLst>
          </a:prstGeom>
          <a:solidFill>
            <a:srgbClr val="DDD3BA"/>
          </a:solidFill>
          <a:ln/>
        </p:spPr>
        <p:txBody>
          <a:bodyPr/>
          <a:lstStyle/>
          <a:p>
            <a:endParaRPr lang="es-ES"/>
          </a:p>
        </p:txBody>
      </p:sp>
      <p:sp>
        <p:nvSpPr>
          <p:cNvPr id="13" name="Shape 9"/>
          <p:cNvSpPr/>
          <p:nvPr/>
        </p:nvSpPr>
        <p:spPr>
          <a:xfrm>
            <a:off x="4574084" y="4331613"/>
            <a:ext cx="499943" cy="499943"/>
          </a:xfrm>
          <a:prstGeom prst="roundRect">
            <a:avLst>
              <a:gd name="adj" fmla="val 20000"/>
            </a:avLst>
          </a:prstGeom>
          <a:solidFill>
            <a:srgbClr val="F7EDD4"/>
          </a:solidFill>
          <a:ln w="7620">
            <a:solidFill>
              <a:srgbClr val="DDD3BA"/>
            </a:solidFill>
            <a:prstDash val="solid"/>
          </a:ln>
        </p:spPr>
        <p:txBody>
          <a:bodyPr/>
          <a:lstStyle/>
          <a:p>
            <a:endParaRPr lang="es-ES"/>
          </a:p>
        </p:txBody>
      </p:sp>
      <p:sp>
        <p:nvSpPr>
          <p:cNvPr id="14" name="Text 10"/>
          <p:cNvSpPr/>
          <p:nvPr/>
        </p:nvSpPr>
        <p:spPr>
          <a:xfrm>
            <a:off x="4721364" y="4373285"/>
            <a:ext cx="205383" cy="416481"/>
          </a:xfrm>
          <a:prstGeom prst="rect">
            <a:avLst/>
          </a:prstGeom>
          <a:noFill/>
          <a:ln/>
        </p:spPr>
        <p:txBody>
          <a:bodyPr wrap="none" rtlCol="0" anchor="t"/>
          <a:lstStyle/>
          <a:p>
            <a:pPr marL="0" indent="0" algn="ctr">
              <a:lnSpc>
                <a:spcPts val="3281"/>
              </a:lnSpc>
              <a:buNone/>
            </a:pPr>
            <a:r>
              <a:rPr lang="en-US" sz="2624" dirty="0">
                <a:solidFill>
                  <a:srgbClr val="454240"/>
                </a:solidFill>
                <a:latin typeface="Libre Baskerville" pitchFamily="34" charset="0"/>
                <a:ea typeface="Libre Baskerville" pitchFamily="34" charset="-122"/>
                <a:cs typeface="Libre Baskerville" pitchFamily="34" charset="-120"/>
              </a:rPr>
              <a:t>2</a:t>
            </a:r>
            <a:endParaRPr lang="en-US" sz="2624" dirty="0"/>
          </a:p>
        </p:txBody>
      </p:sp>
      <p:sp>
        <p:nvSpPr>
          <p:cNvPr id="15" name="Text 11"/>
          <p:cNvSpPr/>
          <p:nvPr/>
        </p:nvSpPr>
        <p:spPr>
          <a:xfrm>
            <a:off x="6046113" y="4380190"/>
            <a:ext cx="2777490" cy="347186"/>
          </a:xfrm>
          <a:prstGeom prst="rect">
            <a:avLst/>
          </a:prstGeom>
          <a:noFill/>
          <a:ln/>
        </p:spPr>
        <p:txBody>
          <a:bodyPr wrap="none" rtlCol="0" anchor="t"/>
          <a:lstStyle/>
          <a:p>
            <a:pPr marL="0" indent="0" algn="l">
              <a:lnSpc>
                <a:spcPts val="2734"/>
              </a:lnSpc>
              <a:buNone/>
            </a:pPr>
            <a:r>
              <a:rPr lang="en-US" sz="2187" dirty="0">
                <a:solidFill>
                  <a:srgbClr val="454240"/>
                </a:solidFill>
                <a:latin typeface="Libre Baskerville" pitchFamily="34" charset="0"/>
                <a:ea typeface="Libre Baskerville" pitchFamily="34" charset="-122"/>
                <a:cs typeface="Libre Baskerville" pitchFamily="34" charset="-120"/>
              </a:rPr>
              <a:t>Uso de caché</a:t>
            </a:r>
            <a:endParaRPr lang="en-US" sz="2187" dirty="0"/>
          </a:p>
        </p:txBody>
      </p:sp>
      <p:sp>
        <p:nvSpPr>
          <p:cNvPr id="16" name="Text 12"/>
          <p:cNvSpPr/>
          <p:nvPr/>
        </p:nvSpPr>
        <p:spPr>
          <a:xfrm>
            <a:off x="6046113" y="4860608"/>
            <a:ext cx="7751088" cy="355402"/>
          </a:xfrm>
          <a:prstGeom prst="rect">
            <a:avLst/>
          </a:prstGeom>
          <a:noFill/>
          <a:ln/>
        </p:spPr>
        <p:txBody>
          <a:bodyPr wrap="none" rtlCol="0" anchor="t"/>
          <a:lstStyle/>
          <a:p>
            <a:pPr marL="0" indent="0" algn="l">
              <a:lnSpc>
                <a:spcPts val="2799"/>
              </a:lnSpc>
              <a:buNone/>
            </a:pPr>
            <a:r>
              <a:rPr lang="en-US" sz="1750" dirty="0">
                <a:solidFill>
                  <a:srgbClr val="454240"/>
                </a:solidFill>
                <a:latin typeface="DM Sans" pitchFamily="34" charset="0"/>
                <a:ea typeface="DM Sans" pitchFamily="34" charset="-122"/>
                <a:cs typeface="DM Sans" pitchFamily="34" charset="-120"/>
              </a:rPr>
              <a:t>Se utiliza caché para almacenar las respuestas y mejorar la eficiencia.</a:t>
            </a:r>
            <a:endParaRPr lang="en-US" sz="1750" dirty="0"/>
          </a:p>
        </p:txBody>
      </p:sp>
      <p:sp>
        <p:nvSpPr>
          <p:cNvPr id="17" name="Shape 13"/>
          <p:cNvSpPr/>
          <p:nvPr/>
        </p:nvSpPr>
        <p:spPr>
          <a:xfrm>
            <a:off x="5074027" y="6061650"/>
            <a:ext cx="777597" cy="44410"/>
          </a:xfrm>
          <a:prstGeom prst="roundRect">
            <a:avLst>
              <a:gd name="adj" fmla="val 225151"/>
            </a:avLst>
          </a:prstGeom>
          <a:solidFill>
            <a:srgbClr val="DDD3BA"/>
          </a:solidFill>
          <a:ln/>
        </p:spPr>
        <p:txBody>
          <a:bodyPr/>
          <a:lstStyle/>
          <a:p>
            <a:endParaRPr lang="es-ES"/>
          </a:p>
        </p:txBody>
      </p:sp>
      <p:sp>
        <p:nvSpPr>
          <p:cNvPr id="18" name="Shape 14"/>
          <p:cNvSpPr/>
          <p:nvPr/>
        </p:nvSpPr>
        <p:spPr>
          <a:xfrm>
            <a:off x="4574084" y="5833943"/>
            <a:ext cx="499943" cy="499943"/>
          </a:xfrm>
          <a:prstGeom prst="roundRect">
            <a:avLst>
              <a:gd name="adj" fmla="val 20000"/>
            </a:avLst>
          </a:prstGeom>
          <a:solidFill>
            <a:srgbClr val="F7EDD4"/>
          </a:solidFill>
          <a:ln w="7620">
            <a:solidFill>
              <a:srgbClr val="DDD3BA"/>
            </a:solidFill>
            <a:prstDash val="solid"/>
          </a:ln>
        </p:spPr>
        <p:txBody>
          <a:bodyPr/>
          <a:lstStyle/>
          <a:p>
            <a:endParaRPr lang="es-ES"/>
          </a:p>
        </p:txBody>
      </p:sp>
      <p:sp>
        <p:nvSpPr>
          <p:cNvPr id="19" name="Text 15"/>
          <p:cNvSpPr/>
          <p:nvPr/>
        </p:nvSpPr>
        <p:spPr>
          <a:xfrm>
            <a:off x="4721364" y="5875615"/>
            <a:ext cx="205383" cy="416481"/>
          </a:xfrm>
          <a:prstGeom prst="rect">
            <a:avLst/>
          </a:prstGeom>
          <a:noFill/>
          <a:ln/>
        </p:spPr>
        <p:txBody>
          <a:bodyPr wrap="none" rtlCol="0" anchor="t"/>
          <a:lstStyle/>
          <a:p>
            <a:pPr marL="0" indent="0" algn="ctr">
              <a:lnSpc>
                <a:spcPts val="3281"/>
              </a:lnSpc>
              <a:buNone/>
            </a:pPr>
            <a:r>
              <a:rPr lang="en-US" sz="2624" dirty="0">
                <a:solidFill>
                  <a:srgbClr val="454240"/>
                </a:solidFill>
                <a:latin typeface="Libre Baskerville" pitchFamily="34" charset="0"/>
                <a:ea typeface="Libre Baskerville" pitchFamily="34" charset="-122"/>
                <a:cs typeface="Libre Baskerville" pitchFamily="34" charset="-120"/>
              </a:rPr>
              <a:t>3</a:t>
            </a:r>
            <a:endParaRPr lang="en-US" sz="2624" dirty="0"/>
          </a:p>
        </p:txBody>
      </p:sp>
      <p:sp>
        <p:nvSpPr>
          <p:cNvPr id="20" name="Text 16"/>
          <p:cNvSpPr/>
          <p:nvPr/>
        </p:nvSpPr>
        <p:spPr>
          <a:xfrm>
            <a:off x="6046113" y="5882521"/>
            <a:ext cx="5533668" cy="347186"/>
          </a:xfrm>
          <a:prstGeom prst="rect">
            <a:avLst/>
          </a:prstGeom>
          <a:noFill/>
          <a:ln/>
        </p:spPr>
        <p:txBody>
          <a:bodyPr wrap="none" rtlCol="0" anchor="t"/>
          <a:lstStyle/>
          <a:p>
            <a:pPr marL="0" indent="0" algn="l">
              <a:lnSpc>
                <a:spcPts val="2734"/>
              </a:lnSpc>
              <a:buNone/>
            </a:pPr>
            <a:r>
              <a:rPr lang="en-US" sz="2187" dirty="0">
                <a:solidFill>
                  <a:srgbClr val="454240"/>
                </a:solidFill>
                <a:latin typeface="Libre Baskerville" pitchFamily="34" charset="0"/>
                <a:ea typeface="Libre Baskerville" pitchFamily="34" charset="-122"/>
                <a:cs typeface="Libre Baskerville" pitchFamily="34" charset="-120"/>
              </a:rPr>
              <a:t>Carga y procesamiento de documentos</a:t>
            </a:r>
            <a:endParaRPr lang="en-US" sz="2187" dirty="0"/>
          </a:p>
        </p:txBody>
      </p:sp>
      <p:sp>
        <p:nvSpPr>
          <p:cNvPr id="21" name="Text 17"/>
          <p:cNvSpPr/>
          <p:nvPr/>
        </p:nvSpPr>
        <p:spPr>
          <a:xfrm>
            <a:off x="6046113" y="6362938"/>
            <a:ext cx="7751088" cy="710803"/>
          </a:xfrm>
          <a:prstGeom prst="rect">
            <a:avLst/>
          </a:prstGeom>
          <a:noFill/>
          <a:ln/>
        </p:spPr>
        <p:txBody>
          <a:bodyPr wrap="square" rtlCol="0" anchor="t"/>
          <a:lstStyle/>
          <a:p>
            <a:pPr marL="0" indent="0" algn="l">
              <a:lnSpc>
                <a:spcPts val="2799"/>
              </a:lnSpc>
              <a:buNone/>
            </a:pPr>
            <a:r>
              <a:rPr lang="en-US" sz="1750" dirty="0">
                <a:solidFill>
                  <a:srgbClr val="454240"/>
                </a:solidFill>
                <a:latin typeface="DM Sans" pitchFamily="34" charset="0"/>
                <a:ea typeface="DM Sans" pitchFamily="34" charset="-122"/>
                <a:cs typeface="DM Sans" pitchFamily="34" charset="-120"/>
              </a:rPr>
              <a:t>Se cargan y procesan documentos desde diversas fuentes para alimentar el sistema.</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11129486"/>
          </a:xfrm>
          <a:prstGeom prst="rect">
            <a:avLst/>
          </a:prstGeom>
          <a:solidFill>
            <a:srgbClr val="FFFDFA"/>
          </a:solidFill>
          <a:ln/>
        </p:spPr>
        <p:txBody>
          <a:bodyPr/>
          <a:lstStyle/>
          <a:p>
            <a:endParaRPr lang="es-ES" sz="1750" dirty="0">
              <a:latin typeface="DM Sans" pitchFamily="2" charset="0"/>
            </a:endParaRPr>
          </a:p>
        </p:txBody>
      </p:sp>
      <p:pic>
        <p:nvPicPr>
          <p:cNvPr id="4" name="Image 1" descr="preencoded.png"/>
          <p:cNvPicPr>
            <a:picLocks noChangeAspect="1"/>
          </p:cNvPicPr>
          <p:nvPr/>
        </p:nvPicPr>
        <p:blipFill>
          <a:blip r:embed="rId4"/>
          <a:stretch>
            <a:fillRect/>
          </a:stretch>
        </p:blipFill>
        <p:spPr>
          <a:xfrm>
            <a:off x="0" y="30606"/>
            <a:ext cx="14630400" cy="1944172"/>
          </a:xfrm>
          <a:prstGeom prst="rect">
            <a:avLst/>
          </a:prstGeom>
        </p:spPr>
      </p:pic>
      <p:sp>
        <p:nvSpPr>
          <p:cNvPr id="5" name="Text 1"/>
          <p:cNvSpPr/>
          <p:nvPr/>
        </p:nvSpPr>
        <p:spPr>
          <a:xfrm>
            <a:off x="792865" y="2290552"/>
            <a:ext cx="14282048" cy="486013"/>
          </a:xfrm>
          <a:prstGeom prst="rect">
            <a:avLst/>
          </a:prstGeom>
          <a:noFill/>
          <a:ln/>
        </p:spPr>
        <p:txBody>
          <a:bodyPr wrap="none" rtlCol="0" anchor="t"/>
          <a:lstStyle/>
          <a:p>
            <a:pPr>
              <a:lnSpc>
                <a:spcPts val="3827"/>
              </a:lnSpc>
            </a:pPr>
            <a:r>
              <a:rPr lang="es-ES" sz="3200" dirty="0">
                <a:solidFill>
                  <a:srgbClr val="5C4E3D"/>
                </a:solidFill>
                <a:latin typeface="Libre Baskerville" pitchFamily="34" charset="0"/>
                <a:ea typeface="Libre Baskerville" pitchFamily="34" charset="-122"/>
                <a:cs typeface="Libre Baskerville" pitchFamily="34" charset="-120"/>
              </a:rPr>
              <a:t>Tratamiento</a:t>
            </a:r>
            <a:r>
              <a:rPr lang="en-US" sz="3200" dirty="0">
                <a:solidFill>
                  <a:srgbClr val="5C4E3D"/>
                </a:solidFill>
                <a:latin typeface="Libre Baskerville" pitchFamily="34" charset="0"/>
                <a:ea typeface="Libre Baskerville" pitchFamily="34" charset="-122"/>
                <a:cs typeface="Libre Baskerville" pitchFamily="34" charset="-120"/>
              </a:rPr>
              <a:t> de pdf (</a:t>
            </a:r>
            <a:r>
              <a:rPr lang="es-ES" sz="3200" noProof="1">
                <a:solidFill>
                  <a:srgbClr val="5C4E3D"/>
                </a:solidFill>
                <a:latin typeface="Libre Baskerville" pitchFamily="34" charset="0"/>
                <a:ea typeface="Libre Baskerville" pitchFamily="34" charset="-122"/>
                <a:cs typeface="Libre Baskerville" pitchFamily="34" charset="-120"/>
              </a:rPr>
              <a:t>documentos</a:t>
            </a:r>
            <a:r>
              <a:rPr lang="en-US" sz="3200" dirty="0">
                <a:solidFill>
                  <a:srgbClr val="5C4E3D"/>
                </a:solidFill>
                <a:latin typeface="Libre Baskerville" pitchFamily="34" charset="0"/>
                <a:ea typeface="Libre Baskerville" pitchFamily="34" charset="-122"/>
                <a:cs typeface="Libre Baskerville" pitchFamily="34" charset="-120"/>
              </a:rPr>
              <a:t> </a:t>
            </a:r>
            <a:r>
              <a:rPr lang="es-ES" sz="3200" dirty="0">
                <a:solidFill>
                  <a:srgbClr val="5C4E3D"/>
                </a:solidFill>
                <a:latin typeface="Libre Baskerville" pitchFamily="34" charset="0"/>
                <a:ea typeface="Libre Baskerville" pitchFamily="34" charset="-122"/>
                <a:cs typeface="Libre Baskerville" pitchFamily="34" charset="-120"/>
              </a:rPr>
              <a:t>médicos</a:t>
            </a:r>
            <a:r>
              <a:rPr lang="en-US" sz="3200" dirty="0">
                <a:solidFill>
                  <a:srgbClr val="5C4E3D"/>
                </a:solidFill>
                <a:latin typeface="Libre Baskerville" pitchFamily="34" charset="0"/>
                <a:ea typeface="Libre Baskerville" pitchFamily="34" charset="-122"/>
                <a:cs typeface="Libre Baskerville" pitchFamily="34" charset="-120"/>
              </a:rPr>
              <a:t> de libre </a:t>
            </a:r>
            <a:r>
              <a:rPr lang="es-ES" sz="3200" dirty="0">
                <a:solidFill>
                  <a:srgbClr val="5C4E3D"/>
                </a:solidFill>
                <a:latin typeface="Libre Baskerville" pitchFamily="34" charset="0"/>
                <a:ea typeface="Libre Baskerville" pitchFamily="34" charset="-122"/>
                <a:cs typeface="Libre Baskerville" pitchFamily="34" charset="-120"/>
              </a:rPr>
              <a:t>distribución</a:t>
            </a:r>
            <a:r>
              <a:rPr lang="en-US" sz="3200" dirty="0">
                <a:solidFill>
                  <a:srgbClr val="5C4E3D"/>
                </a:solidFill>
                <a:latin typeface="Libre Baskerville" pitchFamily="34" charset="0"/>
                <a:ea typeface="Libre Baskerville" pitchFamily="34" charset="-122"/>
                <a:cs typeface="Libre Baskerville" pitchFamily="34" charset="-120"/>
              </a:rPr>
              <a:t>)</a:t>
            </a:r>
            <a:endParaRPr lang="en-US" sz="3200" dirty="0"/>
          </a:p>
          <a:p>
            <a:pPr marL="0" indent="0">
              <a:lnSpc>
                <a:spcPts val="3827"/>
              </a:lnSpc>
              <a:buNone/>
            </a:pPr>
            <a:endParaRPr lang="en-US" sz="3062" dirty="0"/>
          </a:p>
        </p:txBody>
      </p:sp>
      <p:sp>
        <p:nvSpPr>
          <p:cNvPr id="6" name="Shape 2"/>
          <p:cNvSpPr/>
          <p:nvPr/>
        </p:nvSpPr>
        <p:spPr>
          <a:xfrm>
            <a:off x="2645120" y="3246345"/>
            <a:ext cx="349925" cy="349925"/>
          </a:xfrm>
          <a:prstGeom prst="roundRect">
            <a:avLst>
              <a:gd name="adj" fmla="val 20002"/>
            </a:avLst>
          </a:prstGeom>
          <a:solidFill>
            <a:srgbClr val="F7EDD4"/>
          </a:solidFill>
          <a:ln w="7620">
            <a:solidFill>
              <a:srgbClr val="DDD3BA"/>
            </a:solidFill>
            <a:prstDash val="solid"/>
          </a:ln>
        </p:spPr>
        <p:txBody>
          <a:bodyPr/>
          <a:lstStyle/>
          <a:p>
            <a:endParaRPr lang="es-ES"/>
          </a:p>
        </p:txBody>
      </p:sp>
      <p:sp>
        <p:nvSpPr>
          <p:cNvPr id="7" name="Text 3"/>
          <p:cNvSpPr/>
          <p:nvPr/>
        </p:nvSpPr>
        <p:spPr>
          <a:xfrm>
            <a:off x="2768051" y="3245452"/>
            <a:ext cx="104061" cy="291703"/>
          </a:xfrm>
          <a:prstGeom prst="rect">
            <a:avLst/>
          </a:prstGeom>
          <a:noFill/>
          <a:ln/>
        </p:spPr>
        <p:txBody>
          <a:bodyPr wrap="none" rtlCol="0" anchor="t"/>
          <a:lstStyle/>
          <a:p>
            <a:pPr marL="0" indent="0" algn="ctr">
              <a:lnSpc>
                <a:spcPts val="2296"/>
              </a:lnSpc>
              <a:buNone/>
            </a:pPr>
            <a:r>
              <a:rPr lang="en-US" sz="1837" dirty="0">
                <a:solidFill>
                  <a:srgbClr val="454240"/>
                </a:solidFill>
                <a:latin typeface="Libre Baskerville" pitchFamily="34" charset="0"/>
                <a:ea typeface="Libre Baskerville" pitchFamily="34" charset="-122"/>
                <a:cs typeface="Libre Baskerville" pitchFamily="34" charset="-120"/>
              </a:rPr>
              <a:t>1</a:t>
            </a:r>
            <a:endParaRPr lang="en-US" sz="1837" dirty="0"/>
          </a:p>
        </p:txBody>
      </p:sp>
      <p:sp>
        <p:nvSpPr>
          <p:cNvPr id="10" name="Shape 6"/>
          <p:cNvSpPr/>
          <p:nvPr/>
        </p:nvSpPr>
        <p:spPr>
          <a:xfrm>
            <a:off x="6485573" y="3247492"/>
            <a:ext cx="349925" cy="349925"/>
          </a:xfrm>
          <a:prstGeom prst="roundRect">
            <a:avLst>
              <a:gd name="adj" fmla="val 20002"/>
            </a:avLst>
          </a:prstGeom>
          <a:solidFill>
            <a:srgbClr val="F7EDD4"/>
          </a:solidFill>
          <a:ln w="7620">
            <a:solidFill>
              <a:srgbClr val="DDD3BA"/>
            </a:solidFill>
            <a:prstDash val="solid"/>
          </a:ln>
        </p:spPr>
        <p:txBody>
          <a:bodyPr/>
          <a:lstStyle/>
          <a:p>
            <a:endParaRPr lang="es-ES"/>
          </a:p>
        </p:txBody>
      </p:sp>
      <p:sp>
        <p:nvSpPr>
          <p:cNvPr id="11" name="Text 7"/>
          <p:cNvSpPr/>
          <p:nvPr/>
        </p:nvSpPr>
        <p:spPr>
          <a:xfrm>
            <a:off x="6588681" y="3276544"/>
            <a:ext cx="143708" cy="291703"/>
          </a:xfrm>
          <a:prstGeom prst="rect">
            <a:avLst/>
          </a:prstGeom>
          <a:noFill/>
          <a:ln/>
        </p:spPr>
        <p:txBody>
          <a:bodyPr wrap="none" rtlCol="0" anchor="t"/>
          <a:lstStyle/>
          <a:p>
            <a:pPr marL="0" indent="0" algn="ctr">
              <a:lnSpc>
                <a:spcPts val="2296"/>
              </a:lnSpc>
              <a:buNone/>
            </a:pPr>
            <a:r>
              <a:rPr lang="en-US" sz="1837" dirty="0">
                <a:solidFill>
                  <a:srgbClr val="454240"/>
                </a:solidFill>
                <a:latin typeface="Libre Baskerville" pitchFamily="34" charset="0"/>
                <a:ea typeface="Libre Baskerville" pitchFamily="34" charset="-122"/>
                <a:cs typeface="Libre Baskerville" pitchFamily="34" charset="-120"/>
              </a:rPr>
              <a:t>2</a:t>
            </a:r>
            <a:endParaRPr lang="en-US" sz="1837" dirty="0"/>
          </a:p>
        </p:txBody>
      </p:sp>
      <p:sp>
        <p:nvSpPr>
          <p:cNvPr id="14" name="Shape 10"/>
          <p:cNvSpPr/>
          <p:nvPr/>
        </p:nvSpPr>
        <p:spPr>
          <a:xfrm>
            <a:off x="11145540" y="3236951"/>
            <a:ext cx="349925" cy="349925"/>
          </a:xfrm>
          <a:prstGeom prst="roundRect">
            <a:avLst>
              <a:gd name="adj" fmla="val 20002"/>
            </a:avLst>
          </a:prstGeom>
          <a:solidFill>
            <a:srgbClr val="F7EDD4"/>
          </a:solidFill>
          <a:ln w="7620">
            <a:solidFill>
              <a:srgbClr val="DDD3BA"/>
            </a:solidFill>
            <a:prstDash val="solid"/>
          </a:ln>
        </p:spPr>
        <p:txBody>
          <a:bodyPr/>
          <a:lstStyle/>
          <a:p>
            <a:endParaRPr lang="es-ES"/>
          </a:p>
        </p:txBody>
      </p:sp>
      <p:sp>
        <p:nvSpPr>
          <p:cNvPr id="15" name="Text 11"/>
          <p:cNvSpPr/>
          <p:nvPr/>
        </p:nvSpPr>
        <p:spPr>
          <a:xfrm>
            <a:off x="11248648" y="3266003"/>
            <a:ext cx="143708" cy="291703"/>
          </a:xfrm>
          <a:prstGeom prst="rect">
            <a:avLst/>
          </a:prstGeom>
          <a:noFill/>
          <a:ln/>
        </p:spPr>
        <p:txBody>
          <a:bodyPr wrap="none" rtlCol="0" anchor="t"/>
          <a:lstStyle/>
          <a:p>
            <a:pPr marL="0" indent="0" algn="ctr">
              <a:lnSpc>
                <a:spcPts val="2296"/>
              </a:lnSpc>
              <a:buNone/>
            </a:pPr>
            <a:r>
              <a:rPr lang="en-US" sz="1837" dirty="0">
                <a:solidFill>
                  <a:srgbClr val="454240"/>
                </a:solidFill>
                <a:latin typeface="Libre Baskerville" pitchFamily="34" charset="0"/>
                <a:ea typeface="Libre Baskerville" pitchFamily="34" charset="-122"/>
                <a:cs typeface="Libre Baskerville" pitchFamily="34" charset="-120"/>
              </a:rPr>
              <a:t>3</a:t>
            </a:r>
            <a:endParaRPr lang="en-US" sz="1837" dirty="0"/>
          </a:p>
        </p:txBody>
      </p:sp>
      <p:sp>
        <p:nvSpPr>
          <p:cNvPr id="19" name="Text 15"/>
          <p:cNvSpPr/>
          <p:nvPr/>
        </p:nvSpPr>
        <p:spPr>
          <a:xfrm>
            <a:off x="1021285" y="3857450"/>
            <a:ext cx="3597592" cy="1263552"/>
          </a:xfrm>
          <a:prstGeom prst="rect">
            <a:avLst/>
          </a:prstGeom>
          <a:noFill/>
          <a:ln/>
        </p:spPr>
        <p:txBody>
          <a:bodyPr wrap="square" rtlCol="0" anchor="t"/>
          <a:lstStyle/>
          <a:p>
            <a:pPr algn="l">
              <a:lnSpc>
                <a:spcPct val="150000"/>
              </a:lnSpc>
              <a:buSzPct val="100000"/>
            </a:pPr>
            <a:r>
              <a:rPr lang="en-US" sz="1750" b="1" dirty="0">
                <a:solidFill>
                  <a:srgbClr val="454240"/>
                </a:solidFill>
                <a:latin typeface="DM Sans" pitchFamily="2" charset="0"/>
                <a:ea typeface="DM Sans" pitchFamily="34" charset="-122"/>
                <a:cs typeface="DM Sans" pitchFamily="34" charset="-120"/>
              </a:rPr>
              <a:t>Función </a:t>
            </a:r>
            <a:r>
              <a:rPr lang="en-US" sz="1750" dirty="0">
                <a:solidFill>
                  <a:srgbClr val="454240"/>
                </a:solidFill>
                <a:highlight>
                  <a:srgbClr val="FBF6EA"/>
                </a:highlight>
                <a:latin typeface="DM Sans" pitchFamily="2" charset="0"/>
                <a:ea typeface="Consolas" pitchFamily="34" charset="-122"/>
                <a:cs typeface="Consolas" pitchFamily="34" charset="-120"/>
              </a:rPr>
              <a:t>load_and_split_pdf</a:t>
            </a:r>
            <a:r>
              <a:rPr lang="en-US" sz="1750" dirty="0">
                <a:solidFill>
                  <a:srgbClr val="454240"/>
                </a:solidFill>
                <a:latin typeface="DM Sans" pitchFamily="2" charset="0"/>
                <a:ea typeface="DM Sans" pitchFamily="34" charset="-122"/>
                <a:cs typeface="DM Sans" pitchFamily="34" charset="-120"/>
              </a:rPr>
              <a:t>: Carga y divide el PDF en fragmentos manejables.</a:t>
            </a:r>
            <a:endParaRPr lang="en-US" sz="1750" dirty="0">
              <a:latin typeface="DM Sans" pitchFamily="2" charset="0"/>
            </a:endParaRPr>
          </a:p>
        </p:txBody>
      </p:sp>
      <p:sp>
        <p:nvSpPr>
          <p:cNvPr id="20" name="Text 16"/>
          <p:cNvSpPr/>
          <p:nvPr/>
        </p:nvSpPr>
        <p:spPr>
          <a:xfrm>
            <a:off x="4861739" y="3780338"/>
            <a:ext cx="3597592" cy="1166099"/>
          </a:xfrm>
          <a:prstGeom prst="rect">
            <a:avLst/>
          </a:prstGeom>
          <a:noFill/>
          <a:ln/>
        </p:spPr>
        <p:txBody>
          <a:bodyPr wrap="square" rtlCol="0" anchor="t"/>
          <a:lstStyle/>
          <a:p>
            <a:pPr algn="l">
              <a:lnSpc>
                <a:spcPct val="150000"/>
              </a:lnSpc>
              <a:buSzPct val="100000"/>
            </a:pPr>
            <a:r>
              <a:rPr lang="en-US" sz="1750" b="1" dirty="0">
                <a:solidFill>
                  <a:srgbClr val="454240"/>
                </a:solidFill>
                <a:latin typeface="DM Sans" pitchFamily="2" charset="0"/>
                <a:ea typeface="DM Sans" pitchFamily="34" charset="-122"/>
                <a:cs typeface="DM Sans" pitchFamily="34" charset="-120"/>
              </a:rPr>
              <a:t>Función </a:t>
            </a:r>
            <a:r>
              <a:rPr lang="en-US" sz="1750" dirty="0">
                <a:solidFill>
                  <a:srgbClr val="454240"/>
                </a:solidFill>
                <a:highlight>
                  <a:srgbClr val="FBF6EA"/>
                </a:highlight>
                <a:latin typeface="DM Sans" pitchFamily="2" charset="0"/>
                <a:ea typeface="Consolas" pitchFamily="34" charset="-122"/>
                <a:cs typeface="Consolas" pitchFamily="34" charset="-120"/>
              </a:rPr>
              <a:t>vectorize_and_store</a:t>
            </a:r>
            <a:r>
              <a:rPr lang="en-US" sz="1750" dirty="0">
                <a:solidFill>
                  <a:srgbClr val="454240"/>
                </a:solidFill>
                <a:latin typeface="DM Sans" pitchFamily="2" charset="0"/>
                <a:ea typeface="DM Sans" pitchFamily="34" charset="-122"/>
                <a:cs typeface="DM Sans" pitchFamily="34" charset="-120"/>
              </a:rPr>
              <a:t>: Vectoriza los fragmentos de los documentos.</a:t>
            </a:r>
            <a:endParaRPr lang="en-US" sz="1750" dirty="0">
              <a:latin typeface="DM Sans" pitchFamily="2" charset="0"/>
            </a:endParaRPr>
          </a:p>
        </p:txBody>
      </p:sp>
      <p:sp>
        <p:nvSpPr>
          <p:cNvPr id="21" name="Text 17"/>
          <p:cNvSpPr/>
          <p:nvPr/>
        </p:nvSpPr>
        <p:spPr>
          <a:xfrm>
            <a:off x="9091444" y="3780338"/>
            <a:ext cx="4601823" cy="1263552"/>
          </a:xfrm>
          <a:prstGeom prst="rect">
            <a:avLst/>
          </a:prstGeom>
          <a:noFill/>
          <a:ln/>
        </p:spPr>
        <p:txBody>
          <a:bodyPr wrap="square" rtlCol="0" anchor="t"/>
          <a:lstStyle/>
          <a:p>
            <a:pPr algn="l">
              <a:lnSpc>
                <a:spcPct val="150000"/>
              </a:lnSpc>
              <a:buSzPct val="100000"/>
            </a:pPr>
            <a:r>
              <a:rPr lang="en-US" sz="1750" b="1" dirty="0">
                <a:solidFill>
                  <a:srgbClr val="454240"/>
                </a:solidFill>
                <a:latin typeface="DM Sans" pitchFamily="2" charset="0"/>
                <a:ea typeface="DM Sans" pitchFamily="34" charset="-122"/>
                <a:cs typeface="DM Sans" pitchFamily="34" charset="-120"/>
              </a:rPr>
              <a:t>Función </a:t>
            </a:r>
            <a:r>
              <a:rPr lang="en-US" sz="1750" dirty="0">
                <a:solidFill>
                  <a:srgbClr val="454240"/>
                </a:solidFill>
                <a:highlight>
                  <a:srgbClr val="FBF6EA"/>
                </a:highlight>
                <a:latin typeface="DM Sans" pitchFamily="2" charset="0"/>
                <a:ea typeface="Consolas" pitchFamily="34" charset="-122"/>
                <a:cs typeface="Consolas" pitchFamily="34" charset="-120"/>
              </a:rPr>
              <a:t>load_documents_and_vectors</a:t>
            </a:r>
            <a:r>
              <a:rPr lang="en-US" sz="1750" dirty="0">
                <a:solidFill>
                  <a:srgbClr val="454240"/>
                </a:solidFill>
                <a:latin typeface="DM Sans" pitchFamily="2" charset="0"/>
                <a:ea typeface="DM Sans" pitchFamily="34" charset="-122"/>
                <a:cs typeface="DM Sans" pitchFamily="34" charset="-120"/>
              </a:rPr>
              <a:t>: Carga y vectoriza el PDF </a:t>
            </a:r>
            <a:r>
              <a:rPr lang="es-ES" sz="1750" dirty="0">
                <a:solidFill>
                  <a:srgbClr val="454240"/>
                </a:solidFill>
                <a:latin typeface="DM Sans" pitchFamily="2" charset="0"/>
                <a:ea typeface="DM Sans" pitchFamily="34" charset="-122"/>
                <a:cs typeface="DM Sans" pitchFamily="34" charset="-120"/>
              </a:rPr>
              <a:t>una</a:t>
            </a:r>
            <a:r>
              <a:rPr lang="en-US" sz="1750" dirty="0">
                <a:solidFill>
                  <a:srgbClr val="454240"/>
                </a:solidFill>
                <a:latin typeface="DM Sans" pitchFamily="2" charset="0"/>
                <a:ea typeface="DM Sans" pitchFamily="34" charset="-122"/>
                <a:cs typeface="DM Sans" pitchFamily="34" charset="-120"/>
              </a:rPr>
              <a:t> sola vez, cacheando los vectores.</a:t>
            </a:r>
            <a:endParaRPr lang="en-US" sz="1750" dirty="0">
              <a:latin typeface="DM Sans" pitchFamily="2" charset="0"/>
            </a:endParaRPr>
          </a:p>
        </p:txBody>
      </p:sp>
      <p:sp>
        <p:nvSpPr>
          <p:cNvPr id="25" name="Text 20"/>
          <p:cNvSpPr/>
          <p:nvPr/>
        </p:nvSpPr>
        <p:spPr>
          <a:xfrm>
            <a:off x="7512487" y="10323552"/>
            <a:ext cx="3504367" cy="233243"/>
          </a:xfrm>
          <a:prstGeom prst="rect">
            <a:avLst/>
          </a:prstGeom>
          <a:noFill/>
          <a:ln/>
        </p:spPr>
        <p:txBody>
          <a:bodyPr wrap="none" rtlCol="0" anchor="t"/>
          <a:lstStyle/>
          <a:p>
            <a:pPr marL="0" indent="0">
              <a:lnSpc>
                <a:spcPts val="1837"/>
              </a:lnSpc>
              <a:buNone/>
            </a:pPr>
            <a:endParaRPr lang="en-US" sz="1225" dirty="0"/>
          </a:p>
        </p:txBody>
      </p:sp>
      <p:sp>
        <p:nvSpPr>
          <p:cNvPr id="8" name="Shape 2">
            <a:extLst>
              <a:ext uri="{FF2B5EF4-FFF2-40B4-BE49-F238E27FC236}">
                <a16:creationId xmlns:a16="http://schemas.microsoft.com/office/drawing/2014/main" id="{D8577071-B87A-2E08-03BD-23B3C829B585}"/>
              </a:ext>
            </a:extLst>
          </p:cNvPr>
          <p:cNvSpPr/>
          <p:nvPr/>
        </p:nvSpPr>
        <p:spPr>
          <a:xfrm>
            <a:off x="2645120" y="5383968"/>
            <a:ext cx="349925" cy="349925"/>
          </a:xfrm>
          <a:prstGeom prst="roundRect">
            <a:avLst>
              <a:gd name="adj" fmla="val 20002"/>
            </a:avLst>
          </a:prstGeom>
          <a:solidFill>
            <a:srgbClr val="F7EDD4"/>
          </a:solidFill>
          <a:ln w="7620">
            <a:solidFill>
              <a:srgbClr val="DDD3BA"/>
            </a:solidFill>
            <a:prstDash val="solid"/>
          </a:ln>
        </p:spPr>
        <p:txBody>
          <a:bodyPr/>
          <a:lstStyle/>
          <a:p>
            <a:endParaRPr lang="es-ES"/>
          </a:p>
        </p:txBody>
      </p:sp>
      <p:sp>
        <p:nvSpPr>
          <p:cNvPr id="9" name="Text 3">
            <a:extLst>
              <a:ext uri="{FF2B5EF4-FFF2-40B4-BE49-F238E27FC236}">
                <a16:creationId xmlns:a16="http://schemas.microsoft.com/office/drawing/2014/main" id="{55C53DA2-F5D7-3CB4-C7D2-B13E9069CBC7}"/>
              </a:ext>
            </a:extLst>
          </p:cNvPr>
          <p:cNvSpPr/>
          <p:nvPr/>
        </p:nvSpPr>
        <p:spPr>
          <a:xfrm>
            <a:off x="2768051" y="5383075"/>
            <a:ext cx="104061" cy="291703"/>
          </a:xfrm>
          <a:prstGeom prst="rect">
            <a:avLst/>
          </a:prstGeom>
          <a:noFill/>
          <a:ln/>
        </p:spPr>
        <p:txBody>
          <a:bodyPr wrap="none" rtlCol="0" anchor="t"/>
          <a:lstStyle/>
          <a:p>
            <a:pPr marL="0" indent="0" algn="ctr">
              <a:lnSpc>
                <a:spcPts val="2296"/>
              </a:lnSpc>
              <a:buNone/>
            </a:pPr>
            <a:r>
              <a:rPr lang="en-US" sz="1837" dirty="0">
                <a:solidFill>
                  <a:srgbClr val="454240"/>
                </a:solidFill>
                <a:latin typeface="Libre Baskerville" pitchFamily="34" charset="0"/>
                <a:ea typeface="Libre Baskerville" pitchFamily="34" charset="-122"/>
                <a:cs typeface="Libre Baskerville" pitchFamily="34" charset="-120"/>
              </a:rPr>
              <a:t>4</a:t>
            </a:r>
            <a:endParaRPr lang="en-US" sz="1837" dirty="0"/>
          </a:p>
        </p:txBody>
      </p:sp>
      <p:sp>
        <p:nvSpPr>
          <p:cNvPr id="12" name="Text 15">
            <a:extLst>
              <a:ext uri="{FF2B5EF4-FFF2-40B4-BE49-F238E27FC236}">
                <a16:creationId xmlns:a16="http://schemas.microsoft.com/office/drawing/2014/main" id="{20944A26-9A43-34AD-42E3-20DFF9E69626}"/>
              </a:ext>
            </a:extLst>
          </p:cNvPr>
          <p:cNvSpPr/>
          <p:nvPr/>
        </p:nvSpPr>
        <p:spPr>
          <a:xfrm>
            <a:off x="1021285" y="5925312"/>
            <a:ext cx="4422370" cy="1683040"/>
          </a:xfrm>
          <a:prstGeom prst="rect">
            <a:avLst/>
          </a:prstGeom>
          <a:noFill/>
          <a:ln/>
        </p:spPr>
        <p:txBody>
          <a:bodyPr wrap="square" rtlCol="0" anchor="t"/>
          <a:lstStyle/>
          <a:p>
            <a:pPr algn="l">
              <a:lnSpc>
                <a:spcPct val="150000"/>
              </a:lnSpc>
              <a:buSzPct val="100000"/>
            </a:pPr>
            <a:r>
              <a:rPr lang="es-ES" sz="1800" b="1">
                <a:solidFill>
                  <a:srgbClr val="454240"/>
                </a:solidFill>
                <a:latin typeface="DM Sans" pitchFamily="34" charset="0"/>
                <a:ea typeface="DM Sans" pitchFamily="34" charset="-122"/>
                <a:cs typeface="DM Sans" pitchFamily="34" charset="-120"/>
              </a:rPr>
              <a:t>Evento </a:t>
            </a:r>
            <a:r>
              <a:rPr lang="es-ES" sz="1800">
                <a:solidFill>
                  <a:srgbClr val="454240"/>
                </a:solidFill>
                <a:highlight>
                  <a:srgbClr val="FBF6EA"/>
                </a:highlight>
                <a:latin typeface="Consolas" pitchFamily="34" charset="0"/>
                <a:ea typeface="Consolas" pitchFamily="34" charset="-122"/>
                <a:cs typeface="Consolas" pitchFamily="34" charset="-120"/>
              </a:rPr>
              <a:t>startup</a:t>
            </a:r>
            <a:r>
              <a:rPr lang="es-ES" sz="1800">
                <a:solidFill>
                  <a:srgbClr val="454240"/>
                </a:solidFill>
                <a:latin typeface="DM Sans" pitchFamily="34" charset="0"/>
                <a:ea typeface="DM Sans" pitchFamily="34" charset="-122"/>
                <a:cs typeface="DM Sans" pitchFamily="34" charset="-120"/>
              </a:rPr>
              <a:t>: Llama a </a:t>
            </a:r>
            <a:r>
              <a:rPr lang="es-ES" sz="1800" dirty="0" err="1">
                <a:solidFill>
                  <a:srgbClr val="454240"/>
                </a:solidFill>
                <a:highlight>
                  <a:srgbClr val="FBF6EA"/>
                </a:highlight>
                <a:latin typeface="Consolas" pitchFamily="34" charset="0"/>
                <a:ea typeface="Consolas" pitchFamily="34" charset="-122"/>
                <a:cs typeface="Consolas" pitchFamily="34" charset="-120"/>
              </a:rPr>
              <a:t>load_documents_and_vectors</a:t>
            </a:r>
            <a:r>
              <a:rPr lang="es-ES" sz="1800" dirty="0">
                <a:solidFill>
                  <a:srgbClr val="454240"/>
                </a:solidFill>
                <a:latin typeface="DM Sans" pitchFamily="34" charset="0"/>
                <a:ea typeface="DM Sans" pitchFamily="34" charset="-122"/>
                <a:cs typeface="DM Sans" pitchFamily="34" charset="-120"/>
              </a:rPr>
              <a:t> para cargar y vectorizar el libro médico al iniciar la aplicación</a:t>
            </a:r>
            <a:endParaRPr lang="es-ES" sz="1750" dirty="0">
              <a:latin typeface="DM Sans" pitchFamily="2" charset="0"/>
            </a:endParaRPr>
          </a:p>
        </p:txBody>
      </p:sp>
      <p:sp>
        <p:nvSpPr>
          <p:cNvPr id="17" name="Shape 2">
            <a:extLst>
              <a:ext uri="{FF2B5EF4-FFF2-40B4-BE49-F238E27FC236}">
                <a16:creationId xmlns:a16="http://schemas.microsoft.com/office/drawing/2014/main" id="{7A2D9801-D50E-1BF1-277F-E75D64144CF9}"/>
              </a:ext>
            </a:extLst>
          </p:cNvPr>
          <p:cNvSpPr/>
          <p:nvPr/>
        </p:nvSpPr>
        <p:spPr>
          <a:xfrm>
            <a:off x="6999871" y="5739630"/>
            <a:ext cx="6074312" cy="2211567"/>
          </a:xfrm>
          <a:prstGeom prst="roundRect">
            <a:avLst>
              <a:gd name="adj" fmla="val 20002"/>
            </a:avLst>
          </a:prstGeom>
          <a:solidFill>
            <a:srgbClr val="F7EDD4"/>
          </a:solidFill>
          <a:ln w="7620">
            <a:solidFill>
              <a:srgbClr val="DDD3BA"/>
            </a:solidFill>
            <a:prstDash val="solid"/>
          </a:ln>
        </p:spPr>
        <p:txBody>
          <a:bodyPr/>
          <a:lstStyle/>
          <a:p>
            <a:endParaRPr lang="es-ES"/>
          </a:p>
        </p:txBody>
      </p:sp>
      <p:sp>
        <p:nvSpPr>
          <p:cNvPr id="23" name="Text 19"/>
          <p:cNvSpPr/>
          <p:nvPr/>
        </p:nvSpPr>
        <p:spPr>
          <a:xfrm>
            <a:off x="7563196" y="5977475"/>
            <a:ext cx="5249352" cy="1623911"/>
          </a:xfrm>
          <a:prstGeom prst="rect">
            <a:avLst/>
          </a:prstGeom>
          <a:noFill/>
          <a:ln/>
        </p:spPr>
        <p:txBody>
          <a:bodyPr wrap="square" rtlCol="0" anchor="t"/>
          <a:lstStyle/>
          <a:p>
            <a:pPr marL="0" indent="0">
              <a:lnSpc>
                <a:spcPct val="150000"/>
              </a:lnSpc>
              <a:buNone/>
            </a:pPr>
            <a:r>
              <a:rPr lang="en-US" sz="1750" dirty="0">
                <a:solidFill>
                  <a:srgbClr val="454240"/>
                </a:solidFill>
                <a:latin typeface="DM Sans" pitchFamily="34" charset="0"/>
                <a:ea typeface="DM Sans" pitchFamily="34" charset="-122"/>
                <a:cs typeface="DM Sans" pitchFamily="34" charset="-120"/>
              </a:rPr>
              <a:t>Esto asegura que </a:t>
            </a:r>
            <a:r>
              <a:rPr lang="en-US" sz="1750" dirty="0" err="1">
                <a:solidFill>
                  <a:srgbClr val="454240"/>
                </a:solidFill>
                <a:latin typeface="DM Sans" pitchFamily="34" charset="0"/>
                <a:ea typeface="DM Sans" pitchFamily="34" charset="-122"/>
                <a:cs typeface="DM Sans" pitchFamily="34" charset="-120"/>
              </a:rPr>
              <a:t>el</a:t>
            </a:r>
            <a:r>
              <a:rPr lang="en-US" sz="1750" dirty="0">
                <a:solidFill>
                  <a:srgbClr val="454240"/>
                </a:solidFill>
                <a:latin typeface="DM Sans" pitchFamily="34" charset="0"/>
                <a:ea typeface="DM Sans" pitchFamily="34" charset="-122"/>
                <a:cs typeface="DM Sans" pitchFamily="34" charset="-120"/>
              </a:rPr>
              <a:t> pdf, </a:t>
            </a:r>
            <a:r>
              <a:rPr lang="en-US" sz="1750" dirty="0" err="1">
                <a:solidFill>
                  <a:srgbClr val="454240"/>
                </a:solidFill>
                <a:latin typeface="DM Sans" pitchFamily="34" charset="0"/>
                <a:ea typeface="DM Sans" pitchFamily="34" charset="-122"/>
                <a:cs typeface="DM Sans" pitchFamily="34" charset="-120"/>
              </a:rPr>
              <a:t>aún</a:t>
            </a:r>
            <a:r>
              <a:rPr lang="en-US" sz="1750" dirty="0">
                <a:solidFill>
                  <a:srgbClr val="454240"/>
                </a:solidFill>
                <a:latin typeface="DM Sans" pitchFamily="34" charset="0"/>
                <a:ea typeface="DM Sans" pitchFamily="34" charset="-122"/>
                <a:cs typeface="DM Sans" pitchFamily="34" charset="-120"/>
              </a:rPr>
              <a:t> de </a:t>
            </a:r>
            <a:r>
              <a:rPr lang="en-US" sz="1750" dirty="0" err="1">
                <a:solidFill>
                  <a:srgbClr val="454240"/>
                </a:solidFill>
                <a:latin typeface="DM Sans" pitchFamily="34" charset="0"/>
                <a:ea typeface="DM Sans" pitchFamily="34" charset="-122"/>
                <a:cs typeface="DM Sans" pitchFamily="34" charset="-120"/>
              </a:rPr>
              <a:t>longitud</a:t>
            </a:r>
            <a:r>
              <a:rPr lang="en-US" sz="1750" dirty="0">
                <a:solidFill>
                  <a:srgbClr val="454240"/>
                </a:solidFill>
                <a:latin typeface="DM Sans" pitchFamily="34" charset="0"/>
                <a:ea typeface="DM Sans" pitchFamily="34" charset="-122"/>
                <a:cs typeface="DM Sans" pitchFamily="34" charset="-120"/>
              </a:rPr>
              <a:t> </a:t>
            </a:r>
            <a:r>
              <a:rPr lang="en-US" sz="1750" dirty="0" err="1">
                <a:solidFill>
                  <a:srgbClr val="454240"/>
                </a:solidFill>
                <a:latin typeface="DM Sans" pitchFamily="34" charset="0"/>
                <a:ea typeface="DM Sans" pitchFamily="34" charset="-122"/>
                <a:cs typeface="DM Sans" pitchFamily="34" charset="-120"/>
              </a:rPr>
              <a:t>elevada</a:t>
            </a:r>
            <a:r>
              <a:rPr lang="en-US" sz="1750" dirty="0">
                <a:solidFill>
                  <a:srgbClr val="454240"/>
                </a:solidFill>
                <a:latin typeface="DM Sans" pitchFamily="34" charset="0"/>
                <a:ea typeface="DM Sans" pitchFamily="34" charset="-122"/>
                <a:cs typeface="DM Sans" pitchFamily="34" charset="-120"/>
              </a:rPr>
              <a:t>, se procese eficientemente y esté disponible para consultas rápidas sin necesidad de recargarlo repetidamente.</a:t>
            </a:r>
            <a:endParaRPr lang="en-US" sz="1750" dirty="0"/>
          </a:p>
        </p:txBody>
      </p:sp>
      <p:sp>
        <p:nvSpPr>
          <p:cNvPr id="18" name="Shape 14">
            <a:extLst>
              <a:ext uri="{FF2B5EF4-FFF2-40B4-BE49-F238E27FC236}">
                <a16:creationId xmlns:a16="http://schemas.microsoft.com/office/drawing/2014/main" id="{C682B4EF-7C1C-6E8D-E728-1FB97F1A8945}"/>
              </a:ext>
            </a:extLst>
          </p:cNvPr>
          <p:cNvSpPr/>
          <p:nvPr/>
        </p:nvSpPr>
        <p:spPr>
          <a:xfrm>
            <a:off x="146461" y="2285822"/>
            <a:ext cx="499943" cy="499943"/>
          </a:xfrm>
          <a:prstGeom prst="roundRect">
            <a:avLst>
              <a:gd name="adj" fmla="val 20000"/>
            </a:avLst>
          </a:prstGeom>
          <a:solidFill>
            <a:srgbClr val="F7EDD4"/>
          </a:solidFill>
          <a:ln w="7620">
            <a:solidFill>
              <a:srgbClr val="DDD3BA"/>
            </a:solidFill>
            <a:prstDash val="solid"/>
          </a:ln>
        </p:spPr>
        <p:txBody>
          <a:bodyPr/>
          <a:lstStyle/>
          <a:p>
            <a:endParaRPr lang="es-ES"/>
          </a:p>
        </p:txBody>
      </p:sp>
      <p:sp>
        <p:nvSpPr>
          <p:cNvPr id="26" name="Text 15">
            <a:extLst>
              <a:ext uri="{FF2B5EF4-FFF2-40B4-BE49-F238E27FC236}">
                <a16:creationId xmlns:a16="http://schemas.microsoft.com/office/drawing/2014/main" id="{4F066D15-F91E-EFD9-F451-87D67F42081D}"/>
              </a:ext>
            </a:extLst>
          </p:cNvPr>
          <p:cNvSpPr/>
          <p:nvPr/>
        </p:nvSpPr>
        <p:spPr>
          <a:xfrm>
            <a:off x="293741" y="2327494"/>
            <a:ext cx="205383" cy="416481"/>
          </a:xfrm>
          <a:prstGeom prst="rect">
            <a:avLst/>
          </a:prstGeom>
          <a:noFill/>
          <a:ln/>
        </p:spPr>
        <p:txBody>
          <a:bodyPr wrap="none" rtlCol="0" anchor="t"/>
          <a:lstStyle/>
          <a:p>
            <a:pPr marL="0" indent="0" algn="ctr">
              <a:lnSpc>
                <a:spcPts val="3281"/>
              </a:lnSpc>
              <a:buNone/>
            </a:pPr>
            <a:r>
              <a:rPr lang="en-US" sz="2624" dirty="0">
                <a:solidFill>
                  <a:srgbClr val="454240"/>
                </a:solidFill>
                <a:latin typeface="Libre Baskerville" pitchFamily="34" charset="0"/>
                <a:ea typeface="Libre Baskerville" pitchFamily="34" charset="-122"/>
                <a:cs typeface="Libre Baskerville" pitchFamily="34" charset="-120"/>
              </a:rPr>
              <a:t>3</a:t>
            </a:r>
            <a:endParaRPr lang="en-US" sz="2624"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txBody>
          <a:bodyPr/>
          <a:lstStyle/>
          <a:p>
            <a:endParaRPr lang="es-ES"/>
          </a:p>
        </p:txBody>
      </p:sp>
      <p:pic>
        <p:nvPicPr>
          <p:cNvPr id="4" name="Image 1" descr="preencoded.png"/>
          <p:cNvPicPr>
            <a:picLocks noChangeAspect="1"/>
          </p:cNvPicPr>
          <p:nvPr/>
        </p:nvPicPr>
        <p:blipFill>
          <a:blip r:embed="rId4"/>
          <a:stretch>
            <a:fillRect/>
          </a:stretch>
        </p:blipFill>
        <p:spPr>
          <a:xfrm>
            <a:off x="-7620" y="0"/>
            <a:ext cx="3657600" cy="8229600"/>
          </a:xfrm>
          <a:prstGeom prst="rect">
            <a:avLst/>
          </a:prstGeom>
        </p:spPr>
      </p:pic>
      <p:sp>
        <p:nvSpPr>
          <p:cNvPr id="5" name="Text 1"/>
          <p:cNvSpPr/>
          <p:nvPr/>
        </p:nvSpPr>
        <p:spPr>
          <a:xfrm>
            <a:off x="4379713" y="1407508"/>
            <a:ext cx="9306401" cy="2083118"/>
          </a:xfrm>
          <a:prstGeom prst="rect">
            <a:avLst/>
          </a:prstGeom>
          <a:noFill/>
          <a:ln/>
        </p:spPr>
        <p:txBody>
          <a:bodyPr wrap="square" rtlCol="0" anchor="t"/>
          <a:lstStyle/>
          <a:p>
            <a:pPr marL="0" indent="0">
              <a:lnSpc>
                <a:spcPts val="5468"/>
              </a:lnSpc>
              <a:buNone/>
            </a:pPr>
            <a:r>
              <a:rPr lang="en-US" sz="4374" dirty="0">
                <a:solidFill>
                  <a:srgbClr val="5C4E3D"/>
                </a:solidFill>
                <a:latin typeface="Libre Baskerville" pitchFamily="34" charset="0"/>
                <a:ea typeface="Libre Baskerville" pitchFamily="34" charset="-122"/>
                <a:cs typeface="Libre Baskerville" pitchFamily="34" charset="-120"/>
              </a:rPr>
              <a:t>Definición del Agente Personalizado (custom_agent.py)</a:t>
            </a:r>
            <a:endParaRPr lang="en-US" sz="4374" dirty="0"/>
          </a:p>
        </p:txBody>
      </p:sp>
      <p:sp>
        <p:nvSpPr>
          <p:cNvPr id="6" name="Shape 2"/>
          <p:cNvSpPr/>
          <p:nvPr/>
        </p:nvSpPr>
        <p:spPr>
          <a:xfrm>
            <a:off x="4490799" y="4142184"/>
            <a:ext cx="4542115" cy="2361605"/>
          </a:xfrm>
          <a:prstGeom prst="roundRect">
            <a:avLst>
              <a:gd name="adj" fmla="val 4234"/>
            </a:avLst>
          </a:prstGeom>
          <a:solidFill>
            <a:srgbClr val="F7EDD4"/>
          </a:solidFill>
          <a:ln w="7620">
            <a:solidFill>
              <a:srgbClr val="DDD3BA"/>
            </a:solidFill>
            <a:prstDash val="solid"/>
          </a:ln>
        </p:spPr>
        <p:txBody>
          <a:bodyPr/>
          <a:lstStyle/>
          <a:p>
            <a:endParaRPr lang="es-ES"/>
          </a:p>
        </p:txBody>
      </p:sp>
      <p:sp>
        <p:nvSpPr>
          <p:cNvPr id="7" name="Text 3"/>
          <p:cNvSpPr/>
          <p:nvPr/>
        </p:nvSpPr>
        <p:spPr>
          <a:xfrm>
            <a:off x="4720590" y="4371975"/>
            <a:ext cx="2785467" cy="347186"/>
          </a:xfrm>
          <a:prstGeom prst="rect">
            <a:avLst/>
          </a:prstGeom>
          <a:noFill/>
          <a:ln/>
        </p:spPr>
        <p:txBody>
          <a:bodyPr wrap="none" rtlCol="0" anchor="t"/>
          <a:lstStyle/>
          <a:p>
            <a:pPr marL="0" indent="0">
              <a:lnSpc>
                <a:spcPts val="2734"/>
              </a:lnSpc>
              <a:buNone/>
            </a:pPr>
            <a:r>
              <a:rPr lang="en-US" sz="2187" dirty="0">
                <a:solidFill>
                  <a:srgbClr val="454240"/>
                </a:solidFill>
                <a:latin typeface="Libre Baskerville" pitchFamily="34" charset="0"/>
                <a:ea typeface="Libre Baskerville" pitchFamily="34" charset="-122"/>
                <a:cs typeface="Libre Baskerville" pitchFamily="34" charset="-120"/>
              </a:rPr>
              <a:t>Clase CustomAgent</a:t>
            </a:r>
            <a:endParaRPr lang="en-US" sz="2187" dirty="0"/>
          </a:p>
        </p:txBody>
      </p:sp>
      <p:sp>
        <p:nvSpPr>
          <p:cNvPr id="8" name="Text 4"/>
          <p:cNvSpPr/>
          <p:nvPr/>
        </p:nvSpPr>
        <p:spPr>
          <a:xfrm>
            <a:off x="4720590" y="4852392"/>
            <a:ext cx="4082534" cy="710803"/>
          </a:xfrm>
          <a:prstGeom prst="rect">
            <a:avLst/>
          </a:prstGeom>
          <a:noFill/>
          <a:ln/>
        </p:spPr>
        <p:txBody>
          <a:bodyPr wrap="square" rtlCol="0" anchor="t"/>
          <a:lstStyle/>
          <a:p>
            <a:pPr marL="0" indent="0">
              <a:lnSpc>
                <a:spcPts val="2799"/>
              </a:lnSpc>
              <a:buNone/>
            </a:pPr>
            <a:r>
              <a:rPr lang="en-US" sz="1750" dirty="0">
                <a:solidFill>
                  <a:srgbClr val="454240"/>
                </a:solidFill>
                <a:latin typeface="DM Sans" pitchFamily="34" charset="0"/>
                <a:ea typeface="DM Sans" pitchFamily="34" charset="-122"/>
                <a:cs typeface="DM Sans" pitchFamily="34" charset="-120"/>
              </a:rPr>
              <a:t>Se define la clase CustomAgent que hereda de LLMSingleActionAgent.</a:t>
            </a:r>
            <a:endParaRPr lang="en-US" sz="1750" dirty="0"/>
          </a:p>
        </p:txBody>
      </p:sp>
      <p:sp>
        <p:nvSpPr>
          <p:cNvPr id="9" name="Shape 5"/>
          <p:cNvSpPr/>
          <p:nvPr/>
        </p:nvSpPr>
        <p:spPr>
          <a:xfrm>
            <a:off x="9255085" y="4142184"/>
            <a:ext cx="4542115" cy="2361605"/>
          </a:xfrm>
          <a:prstGeom prst="roundRect">
            <a:avLst>
              <a:gd name="adj" fmla="val 4234"/>
            </a:avLst>
          </a:prstGeom>
          <a:solidFill>
            <a:srgbClr val="F7EDD4"/>
          </a:solidFill>
          <a:ln w="7620">
            <a:solidFill>
              <a:srgbClr val="DDD3BA"/>
            </a:solidFill>
            <a:prstDash val="solid"/>
          </a:ln>
        </p:spPr>
        <p:txBody>
          <a:bodyPr/>
          <a:lstStyle/>
          <a:p>
            <a:endParaRPr lang="es-ES"/>
          </a:p>
        </p:txBody>
      </p:sp>
      <p:sp>
        <p:nvSpPr>
          <p:cNvPr id="10" name="Text 6"/>
          <p:cNvSpPr/>
          <p:nvPr/>
        </p:nvSpPr>
        <p:spPr>
          <a:xfrm>
            <a:off x="9484876" y="4371975"/>
            <a:ext cx="3841671" cy="347186"/>
          </a:xfrm>
          <a:prstGeom prst="rect">
            <a:avLst/>
          </a:prstGeom>
          <a:noFill/>
          <a:ln/>
        </p:spPr>
        <p:txBody>
          <a:bodyPr wrap="none" rtlCol="0" anchor="t"/>
          <a:lstStyle/>
          <a:p>
            <a:pPr marL="0" indent="0">
              <a:lnSpc>
                <a:spcPts val="2734"/>
              </a:lnSpc>
              <a:buNone/>
            </a:pPr>
            <a:r>
              <a:rPr lang="en-US" sz="2187" dirty="0">
                <a:solidFill>
                  <a:srgbClr val="454240"/>
                </a:solidFill>
                <a:latin typeface="Libre Baskerville" pitchFamily="34" charset="0"/>
                <a:ea typeface="Libre Baskerville" pitchFamily="34" charset="-122"/>
                <a:cs typeface="Libre Baskerville" pitchFamily="34" charset="-120"/>
              </a:rPr>
              <a:t>Métodos input_keys y plan</a:t>
            </a:r>
            <a:endParaRPr lang="en-US" sz="2187" dirty="0"/>
          </a:p>
        </p:txBody>
      </p:sp>
      <p:sp>
        <p:nvSpPr>
          <p:cNvPr id="11" name="Text 7"/>
          <p:cNvSpPr/>
          <p:nvPr/>
        </p:nvSpPr>
        <p:spPr>
          <a:xfrm>
            <a:off x="9484876" y="4852392"/>
            <a:ext cx="4082534" cy="1421606"/>
          </a:xfrm>
          <a:prstGeom prst="rect">
            <a:avLst/>
          </a:prstGeom>
          <a:noFill/>
          <a:ln/>
        </p:spPr>
        <p:txBody>
          <a:bodyPr wrap="square" rtlCol="0" anchor="t"/>
          <a:lstStyle/>
          <a:p>
            <a:pPr marL="0" indent="0">
              <a:lnSpc>
                <a:spcPts val="2799"/>
              </a:lnSpc>
              <a:buNone/>
            </a:pPr>
            <a:r>
              <a:rPr lang="en-US" sz="1750" dirty="0">
                <a:solidFill>
                  <a:srgbClr val="454240"/>
                </a:solidFill>
                <a:latin typeface="DM Sans" pitchFamily="34" charset="0"/>
                <a:ea typeface="DM Sans" pitchFamily="34" charset="-122"/>
                <a:cs typeface="DM Sans" pitchFamily="34" charset="-120"/>
              </a:rPr>
              <a:t>Se implementan los métodos input_keys y plan para planificar acciones basadas en pasos intermedios.</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txBody>
          <a:bodyPr/>
          <a:lstStyle/>
          <a:p>
            <a:endParaRPr lang="es-ES"/>
          </a:p>
        </p:txBody>
      </p:sp>
      <p:pic>
        <p:nvPicPr>
          <p:cNvPr id="4" name="Image 1" descr="preencoded.png"/>
          <p:cNvPicPr>
            <a:picLocks noChangeAspect="1"/>
          </p:cNvPicPr>
          <p:nvPr/>
        </p:nvPicPr>
        <p:blipFill>
          <a:blip r:embed="rId4"/>
          <a:stretch>
            <a:fillRect/>
          </a:stretch>
        </p:blipFill>
        <p:spPr>
          <a:xfrm>
            <a:off x="10980420" y="0"/>
            <a:ext cx="3657600" cy="8229600"/>
          </a:xfrm>
          <a:prstGeom prst="rect">
            <a:avLst/>
          </a:prstGeom>
        </p:spPr>
      </p:pic>
      <p:sp>
        <p:nvSpPr>
          <p:cNvPr id="5" name="Text 1"/>
          <p:cNvSpPr/>
          <p:nvPr/>
        </p:nvSpPr>
        <p:spPr>
          <a:xfrm>
            <a:off x="833200" y="1162526"/>
            <a:ext cx="9306401" cy="1388745"/>
          </a:xfrm>
          <a:prstGeom prst="rect">
            <a:avLst/>
          </a:prstGeom>
          <a:noFill/>
          <a:ln/>
        </p:spPr>
        <p:txBody>
          <a:bodyPr wrap="square" rtlCol="0" anchor="t"/>
          <a:lstStyle/>
          <a:p>
            <a:pPr marL="0" indent="0">
              <a:lnSpc>
                <a:spcPts val="5468"/>
              </a:lnSpc>
              <a:buNone/>
            </a:pPr>
            <a:r>
              <a:rPr lang="en-US" sz="4374" dirty="0">
                <a:solidFill>
                  <a:srgbClr val="5C4E3D"/>
                </a:solidFill>
                <a:latin typeface="Libre Baskerville" pitchFamily="34" charset="0"/>
                <a:ea typeface="Libre Baskerville" pitchFamily="34" charset="-122"/>
                <a:cs typeface="Libre Baskerville" pitchFamily="34" charset="-120"/>
              </a:rPr>
              <a:t>Parser de Salida Personalizado (custom_agent.py)</a:t>
            </a:r>
            <a:endParaRPr lang="en-US" sz="4374" dirty="0"/>
          </a:p>
        </p:txBody>
      </p:sp>
      <p:pic>
        <p:nvPicPr>
          <p:cNvPr id="6" name="Image 2" descr="preencoded.png"/>
          <p:cNvPicPr>
            <a:picLocks noChangeAspect="1"/>
          </p:cNvPicPr>
          <p:nvPr/>
        </p:nvPicPr>
        <p:blipFill>
          <a:blip r:embed="rId5"/>
          <a:stretch>
            <a:fillRect/>
          </a:stretch>
        </p:blipFill>
        <p:spPr>
          <a:xfrm>
            <a:off x="833199" y="3198257"/>
            <a:ext cx="1110972" cy="1777484"/>
          </a:xfrm>
          <a:prstGeom prst="rect">
            <a:avLst/>
          </a:prstGeom>
        </p:spPr>
      </p:pic>
      <p:sp>
        <p:nvSpPr>
          <p:cNvPr id="7" name="Text 2"/>
          <p:cNvSpPr/>
          <p:nvPr/>
        </p:nvSpPr>
        <p:spPr>
          <a:xfrm>
            <a:off x="2277428" y="3420428"/>
            <a:ext cx="3040380" cy="347186"/>
          </a:xfrm>
          <a:prstGeom prst="rect">
            <a:avLst/>
          </a:prstGeom>
          <a:noFill/>
          <a:ln/>
        </p:spPr>
        <p:txBody>
          <a:bodyPr wrap="none" rtlCol="0" anchor="t"/>
          <a:lstStyle/>
          <a:p>
            <a:pPr marL="0" indent="0" algn="l">
              <a:lnSpc>
                <a:spcPts val="2734"/>
              </a:lnSpc>
              <a:buNone/>
            </a:pPr>
            <a:r>
              <a:rPr lang="en-US" sz="2187" dirty="0">
                <a:solidFill>
                  <a:srgbClr val="454240"/>
                </a:solidFill>
                <a:latin typeface="Libre Baskerville" pitchFamily="34" charset="0"/>
                <a:ea typeface="Libre Baskerville" pitchFamily="34" charset="-122"/>
                <a:cs typeface="Libre Baskerville" pitchFamily="34" charset="-120"/>
              </a:rPr>
              <a:t>CustomOutputParser</a:t>
            </a:r>
            <a:endParaRPr lang="en-US" sz="2187" dirty="0"/>
          </a:p>
        </p:txBody>
      </p:sp>
      <p:sp>
        <p:nvSpPr>
          <p:cNvPr id="8" name="Text 3"/>
          <p:cNvSpPr/>
          <p:nvPr/>
        </p:nvSpPr>
        <p:spPr>
          <a:xfrm>
            <a:off x="2277428" y="3900845"/>
            <a:ext cx="7862173" cy="710803"/>
          </a:xfrm>
          <a:prstGeom prst="rect">
            <a:avLst/>
          </a:prstGeom>
          <a:noFill/>
          <a:ln/>
        </p:spPr>
        <p:txBody>
          <a:bodyPr wrap="square" rtlCol="0" anchor="t"/>
          <a:lstStyle/>
          <a:p>
            <a:pPr marL="0" indent="0" algn="l">
              <a:lnSpc>
                <a:spcPts val="2799"/>
              </a:lnSpc>
              <a:buNone/>
            </a:pPr>
            <a:r>
              <a:rPr lang="en-US" sz="1750" dirty="0">
                <a:solidFill>
                  <a:srgbClr val="454240"/>
                </a:solidFill>
                <a:latin typeface="DM Sans" pitchFamily="34" charset="0"/>
                <a:ea typeface="DM Sans" pitchFamily="34" charset="-122"/>
                <a:cs typeface="DM Sans" pitchFamily="34" charset="-120"/>
              </a:rPr>
              <a:t>Se define la clase CustomOutputParser que analiza la salida del modelo de lenguaje.</a:t>
            </a:r>
            <a:endParaRPr lang="en-US" sz="1750" dirty="0"/>
          </a:p>
        </p:txBody>
      </p:sp>
      <p:pic>
        <p:nvPicPr>
          <p:cNvPr id="9" name="Image 3" descr="preencoded.png"/>
          <p:cNvPicPr>
            <a:picLocks noChangeAspect="1"/>
          </p:cNvPicPr>
          <p:nvPr/>
        </p:nvPicPr>
        <p:blipFill>
          <a:blip r:embed="rId6"/>
          <a:stretch>
            <a:fillRect/>
          </a:stretch>
        </p:blipFill>
        <p:spPr>
          <a:xfrm>
            <a:off x="833199" y="4975741"/>
            <a:ext cx="1110972" cy="1777484"/>
          </a:xfrm>
          <a:prstGeom prst="rect">
            <a:avLst/>
          </a:prstGeom>
        </p:spPr>
      </p:pic>
      <p:sp>
        <p:nvSpPr>
          <p:cNvPr id="10" name="Text 4"/>
          <p:cNvSpPr/>
          <p:nvPr/>
        </p:nvSpPr>
        <p:spPr>
          <a:xfrm>
            <a:off x="2277428" y="5197912"/>
            <a:ext cx="3416022" cy="347186"/>
          </a:xfrm>
          <a:prstGeom prst="rect">
            <a:avLst/>
          </a:prstGeom>
          <a:noFill/>
          <a:ln/>
        </p:spPr>
        <p:txBody>
          <a:bodyPr wrap="none" rtlCol="0" anchor="t"/>
          <a:lstStyle/>
          <a:p>
            <a:pPr marL="0" indent="0" algn="l">
              <a:lnSpc>
                <a:spcPts val="2734"/>
              </a:lnSpc>
              <a:buNone/>
            </a:pPr>
            <a:r>
              <a:rPr lang="en-US" sz="2187" dirty="0">
                <a:solidFill>
                  <a:srgbClr val="454240"/>
                </a:solidFill>
                <a:latin typeface="Libre Baskerville" pitchFamily="34" charset="0"/>
                <a:ea typeface="Libre Baskerville" pitchFamily="34" charset="-122"/>
                <a:cs typeface="Libre Baskerville" pitchFamily="34" charset="-120"/>
              </a:rPr>
              <a:t>Decidir siguiente acción</a:t>
            </a:r>
            <a:endParaRPr lang="en-US" sz="2187" dirty="0"/>
          </a:p>
        </p:txBody>
      </p:sp>
      <p:sp>
        <p:nvSpPr>
          <p:cNvPr id="11" name="Text 5"/>
          <p:cNvSpPr/>
          <p:nvPr/>
        </p:nvSpPr>
        <p:spPr>
          <a:xfrm>
            <a:off x="2277428" y="5678329"/>
            <a:ext cx="7862173" cy="710803"/>
          </a:xfrm>
          <a:prstGeom prst="rect">
            <a:avLst/>
          </a:prstGeom>
          <a:noFill/>
          <a:ln/>
        </p:spPr>
        <p:txBody>
          <a:bodyPr wrap="square" rtlCol="0" anchor="t"/>
          <a:lstStyle/>
          <a:p>
            <a:pPr marL="0" indent="0" algn="l">
              <a:lnSpc>
                <a:spcPts val="2799"/>
              </a:lnSpc>
              <a:buNone/>
            </a:pPr>
            <a:r>
              <a:rPr lang="en-US" sz="1750" dirty="0">
                <a:solidFill>
                  <a:srgbClr val="454240"/>
                </a:solidFill>
                <a:latin typeface="DM Sans" pitchFamily="34" charset="0"/>
                <a:ea typeface="DM Sans" pitchFamily="34" charset="-122"/>
                <a:cs typeface="DM Sans" pitchFamily="34" charset="-120"/>
              </a:rPr>
              <a:t>Se implementan métodos para decidir si la respuesta es final o si se necesitan más acciones.</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53</TotalTime>
  <Words>1215</Words>
  <Application>Microsoft Office PowerPoint</Application>
  <PresentationFormat>Personalizado</PresentationFormat>
  <Paragraphs>138</Paragraphs>
  <Slides>17</Slides>
  <Notes>17</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17</vt:i4>
      </vt:variant>
    </vt:vector>
  </HeadingPairs>
  <TitlesOfParts>
    <vt:vector size="23" baseType="lpstr">
      <vt:lpstr>Aptos</vt:lpstr>
      <vt:lpstr>Arial</vt:lpstr>
      <vt:lpstr>Consolas</vt:lpstr>
      <vt:lpstr>DM Sans</vt:lpstr>
      <vt:lpstr>Libre Baskerville</vt:lpstr>
      <vt:lpstr>Office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MAXIMILIANO HERNANDEZ SAHUQUILLO</cp:lastModifiedBy>
  <cp:revision>13</cp:revision>
  <dcterms:created xsi:type="dcterms:W3CDTF">2024-05-27T11:03:31Z</dcterms:created>
  <dcterms:modified xsi:type="dcterms:W3CDTF">2024-06-05T18:34:01Z</dcterms:modified>
</cp:coreProperties>
</file>